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theme/themeOverride3.xml" ContentType="application/vnd.openxmlformats-officedocument.themeOverride+xml"/>
  <Override PartName="/ppt/notesSlides/notesSlide2.xml" ContentType="application/vnd.openxmlformats-officedocument.presentationml.notesSlide+xml"/>
  <Override PartName="/ppt/theme/themeOverride4.xml" ContentType="application/vnd.openxmlformats-officedocument.themeOverride+xml"/>
  <Override PartName="/ppt/notesSlides/notesSlide3.xml" ContentType="application/vnd.openxmlformats-officedocument.presentationml.notesSlide+xml"/>
  <Override PartName="/ppt/theme/themeOverride5.xml" ContentType="application/vnd.openxmlformats-officedocument.themeOverride+xml"/>
  <Override PartName="/ppt/notesSlides/notesSlide4.xml" ContentType="application/vnd.openxmlformats-officedocument.presentationml.notesSlide+xml"/>
  <Override PartName="/ppt/theme/themeOverride6.xml" ContentType="application/vnd.openxmlformats-officedocument.themeOverride+xml"/>
  <Override PartName="/ppt/notesSlides/notesSlide5.xml" ContentType="application/vnd.openxmlformats-officedocument.presentationml.notesSlide+xml"/>
  <Override PartName="/ppt/theme/themeOverride7.xml" ContentType="application/vnd.openxmlformats-officedocument.themeOverride+xml"/>
  <Override PartName="/ppt/notesSlides/notesSlide6.xml" ContentType="application/vnd.openxmlformats-officedocument.presentationml.notesSlide+xml"/>
  <Override PartName="/ppt/theme/themeOverride8.xml" ContentType="application/vnd.openxmlformats-officedocument.themeOverride+xml"/>
  <Override PartName="/ppt/notesSlides/notesSlide7.xml" ContentType="application/vnd.openxmlformats-officedocument.presentationml.notesSlide+xml"/>
  <Override PartName="/ppt/theme/themeOverride9.xml" ContentType="application/vnd.openxmlformats-officedocument.themeOverride+xml"/>
  <Override PartName="/ppt/notesSlides/notesSlide8.xml" ContentType="application/vnd.openxmlformats-officedocument.presentationml.notesSlide+xml"/>
  <Override PartName="/ppt/theme/themeOverride10.xml" ContentType="application/vnd.openxmlformats-officedocument.themeOverride+xml"/>
  <Override PartName="/ppt/notesSlides/notesSlide9.xml" ContentType="application/vnd.openxmlformats-officedocument.presentationml.notesSlide+xml"/>
  <Override PartName="/ppt/theme/themeOverride11.xml" ContentType="application/vnd.openxmlformats-officedocument.themeOverride+xml"/>
  <Override PartName="/ppt/notesSlides/notesSlide10.xml" ContentType="application/vnd.openxmlformats-officedocument.presentationml.notesSlide+xml"/>
  <Override PartName="/ppt/theme/themeOverride12.xml" ContentType="application/vnd.openxmlformats-officedocument.themeOverride+xml"/>
  <Override PartName="/ppt/notesSlides/notesSlide11.xml" ContentType="application/vnd.openxmlformats-officedocument.presentationml.notesSlide+xml"/>
  <Override PartName="/ppt/theme/themeOverride13.xml" ContentType="application/vnd.openxmlformats-officedocument.themeOverride+xml"/>
  <Override PartName="/ppt/notesSlides/notesSlide12.xml" ContentType="application/vnd.openxmlformats-officedocument.presentationml.notesSlide+xml"/>
  <Override PartName="/ppt/theme/themeOverride14.xml" ContentType="application/vnd.openxmlformats-officedocument.themeOverride+xml"/>
  <Override PartName="/ppt/notesSlides/notesSlide13.xml" ContentType="application/vnd.openxmlformats-officedocument.presentationml.notesSlide+xml"/>
  <Override PartName="/ppt/theme/themeOverride15.xml" ContentType="application/vnd.openxmlformats-officedocument.themeOverride+xml"/>
  <Override PartName="/ppt/notesSlides/notesSlide14.xml" ContentType="application/vnd.openxmlformats-officedocument.presentationml.notesSlide+xml"/>
  <Override PartName="/ppt/theme/themeOverride16.xml" ContentType="application/vnd.openxmlformats-officedocument.themeOverride+xml"/>
  <Override PartName="/ppt/notesSlides/notesSlide15.xml" ContentType="application/vnd.openxmlformats-officedocument.presentationml.notesSlide+xml"/>
  <Override PartName="/ppt/theme/themeOverride17.xml" ContentType="application/vnd.openxmlformats-officedocument.themeOverride+xml"/>
  <Override PartName="/ppt/notesSlides/notesSlide16.xml" ContentType="application/vnd.openxmlformats-officedocument.presentationml.notesSlide+xml"/>
  <Override PartName="/ppt/theme/themeOverride18.xml" ContentType="application/vnd.openxmlformats-officedocument.themeOverride+xml"/>
  <Override PartName="/ppt/notesSlides/notesSlide17.xml" ContentType="application/vnd.openxmlformats-officedocument.presentationml.notesSlide+xml"/>
  <Override PartName="/ppt/theme/themeOverride19.xml" ContentType="application/vnd.openxmlformats-officedocument.themeOverride+xml"/>
  <Override PartName="/ppt/notesSlides/notesSlide18.xml" ContentType="application/vnd.openxmlformats-officedocument.presentationml.notesSlide+xml"/>
  <Override PartName="/ppt/theme/themeOverride20.xml" ContentType="application/vnd.openxmlformats-officedocument.themeOverride+xml"/>
  <Override PartName="/ppt/notesSlides/notesSlide19.xml" ContentType="application/vnd.openxmlformats-officedocument.presentationml.notesSlide+xml"/>
  <Override PartName="/ppt/theme/themeOverride21.xml" ContentType="application/vnd.openxmlformats-officedocument.themeOverride+xml"/>
  <Override PartName="/ppt/notesSlides/notesSlide20.xml" ContentType="application/vnd.openxmlformats-officedocument.presentationml.notesSlide+xml"/>
  <Override PartName="/ppt/theme/themeOverride22.xml" ContentType="application/vnd.openxmlformats-officedocument.themeOverride+xml"/>
  <Override PartName="/ppt/notesSlides/notesSlide21.xml" ContentType="application/vnd.openxmlformats-officedocument.presentationml.notesSlide+xml"/>
  <Override PartName="/ppt/theme/themeOverride23.xml" ContentType="application/vnd.openxmlformats-officedocument.themeOverride+xml"/>
  <Override PartName="/ppt/notesSlides/notesSlide22.xml" ContentType="application/vnd.openxmlformats-officedocument.presentationml.notesSlide+xml"/>
  <Override PartName="/ppt/theme/themeOverride24.xml" ContentType="application/vnd.openxmlformats-officedocument.themeOverride+xml"/>
  <Override PartName="/ppt/notesSlides/notesSlide23.xml" ContentType="application/vnd.openxmlformats-officedocument.presentationml.notesSlide+xml"/>
  <Override PartName="/ppt/theme/themeOverride25.xml" ContentType="application/vnd.openxmlformats-officedocument.themeOverride+xml"/>
  <Override PartName="/ppt/notesSlides/notesSlide24.xml" ContentType="application/vnd.openxmlformats-officedocument.presentationml.notesSlide+xml"/>
  <Override PartName="/ppt/theme/themeOverride26.xml" ContentType="application/vnd.openxmlformats-officedocument.themeOverride+xml"/>
  <Override PartName="/ppt/notesSlides/notesSlide25.xml" ContentType="application/vnd.openxmlformats-officedocument.presentationml.notesSlide+xml"/>
  <Override PartName="/ppt/theme/themeOverride27.xml" ContentType="application/vnd.openxmlformats-officedocument.themeOverride+xml"/>
  <Override PartName="/ppt/notesSlides/notesSlide26.xml" ContentType="application/vnd.openxmlformats-officedocument.presentationml.notesSlide+xml"/>
  <Override PartName="/ppt/theme/themeOverride28.xml" ContentType="application/vnd.openxmlformats-officedocument.themeOverride+xml"/>
  <Override PartName="/ppt/notesSlides/notesSlide27.xml" ContentType="application/vnd.openxmlformats-officedocument.presentationml.notesSlide+xml"/>
  <Override PartName="/ppt/theme/themeOverride29.xml" ContentType="application/vnd.openxmlformats-officedocument.themeOverride+xml"/>
  <Override PartName="/ppt/notesSlides/notesSlide28.xml" ContentType="application/vnd.openxmlformats-officedocument.presentationml.notesSlide+xml"/>
  <Override PartName="/ppt/theme/themeOverride30.xml" ContentType="application/vnd.openxmlformats-officedocument.themeOverride+xml"/>
  <Override PartName="/ppt/notesSlides/notesSlide29.xml" ContentType="application/vnd.openxmlformats-officedocument.presentationml.notesSlide+xml"/>
  <Override PartName="/ppt/theme/themeOverride31.xml" ContentType="application/vnd.openxmlformats-officedocument.themeOverride+xml"/>
  <Override PartName="/ppt/notesSlides/notesSlide30.xml" ContentType="application/vnd.openxmlformats-officedocument.presentationml.notesSlide+xml"/>
  <Override PartName="/ppt/theme/themeOverride32.xml" ContentType="application/vnd.openxmlformats-officedocument.themeOverride+xml"/>
  <Override PartName="/ppt/notesSlides/notesSlide31.xml" ContentType="application/vnd.openxmlformats-officedocument.presentationml.notesSlide+xml"/>
  <Override PartName="/ppt/theme/themeOverride33.xml" ContentType="application/vnd.openxmlformats-officedocument.themeOverride+xml"/>
  <Override PartName="/ppt/notesSlides/notesSlide32.xml" ContentType="application/vnd.openxmlformats-officedocument.presentationml.notesSlide+xml"/>
  <Override PartName="/ppt/theme/themeOverride34.xml" ContentType="application/vnd.openxmlformats-officedocument.themeOverride+xml"/>
  <Override PartName="/ppt/notesSlides/notesSlide33.xml" ContentType="application/vnd.openxmlformats-officedocument.presentationml.notesSlide+xml"/>
  <Override PartName="/ppt/theme/themeOverride35.xml" ContentType="application/vnd.openxmlformats-officedocument.themeOverride+xml"/>
  <Override PartName="/ppt/notesSlides/notesSlide34.xml" ContentType="application/vnd.openxmlformats-officedocument.presentationml.notesSlide+xml"/>
  <Override PartName="/ppt/theme/themeOverride36.xml" ContentType="application/vnd.openxmlformats-officedocument.themeOverride+xml"/>
  <Override PartName="/ppt/notesSlides/notesSlide35.xml" ContentType="application/vnd.openxmlformats-officedocument.presentationml.notesSlide+xml"/>
  <Override PartName="/ppt/theme/themeOverride37.xml" ContentType="application/vnd.openxmlformats-officedocument.themeOverride+xml"/>
  <Override PartName="/ppt/notesSlides/notesSlide36.xml" ContentType="application/vnd.openxmlformats-officedocument.presentationml.notesSlide+xml"/>
  <Override PartName="/ppt/theme/themeOverride38.xml" ContentType="application/vnd.openxmlformats-officedocument.themeOverride+xml"/>
  <Override PartName="/ppt/notesSlides/notesSlide37.xml" ContentType="application/vnd.openxmlformats-officedocument.presentationml.notesSlide+xml"/>
  <Override PartName="/ppt/theme/themeOverride39.xml" ContentType="application/vnd.openxmlformats-officedocument.themeOverride+xml"/>
  <Override PartName="/ppt/notesSlides/notesSlide38.xml" ContentType="application/vnd.openxmlformats-officedocument.presentationml.notesSlide+xml"/>
  <Override PartName="/ppt/theme/themeOverride40.xml" ContentType="application/vnd.openxmlformats-officedocument.themeOverride+xml"/>
  <Override PartName="/ppt/notesSlides/notesSlide39.xml" ContentType="application/vnd.openxmlformats-officedocument.presentationml.notesSlide+xml"/>
  <Override PartName="/ppt/theme/themeOverride41.xml" ContentType="application/vnd.openxmlformats-officedocument.themeOverride+xml"/>
  <Override PartName="/ppt/notesSlides/notesSlide40.xml" ContentType="application/vnd.openxmlformats-officedocument.presentationml.notesSlide+xml"/>
  <Override PartName="/ppt/theme/themeOverride42.xml" ContentType="application/vnd.openxmlformats-officedocument.themeOverride+xml"/>
  <Override PartName="/ppt/notesSlides/notesSlide41.xml" ContentType="application/vnd.openxmlformats-officedocument.presentationml.notesSlide+xml"/>
  <Override PartName="/ppt/theme/themeOverride43.xml" ContentType="application/vnd.openxmlformats-officedocument.themeOverride+xml"/>
  <Override PartName="/ppt/notesSlides/notesSlide42.xml" ContentType="application/vnd.openxmlformats-officedocument.presentationml.notesSlide+xml"/>
  <Override PartName="/ppt/theme/themeOverride44.xml" ContentType="application/vnd.openxmlformats-officedocument.themeOverride+xml"/>
  <Override PartName="/ppt/notesSlides/notesSlide43.xml" ContentType="application/vnd.openxmlformats-officedocument.presentationml.notesSlide+xml"/>
  <Override PartName="/ppt/theme/themeOverride45.xml" ContentType="application/vnd.openxmlformats-officedocument.themeOverride+xml"/>
  <Override PartName="/ppt/notesSlides/notesSlide44.xml" ContentType="application/vnd.openxmlformats-officedocument.presentationml.notesSlide+xml"/>
  <Override PartName="/ppt/theme/themeOverride46.xml" ContentType="application/vnd.openxmlformats-officedocument.themeOverride+xml"/>
  <Override PartName="/ppt/notesSlides/notesSlide45.xml" ContentType="application/vnd.openxmlformats-officedocument.presentationml.notesSlide+xml"/>
  <Override PartName="/ppt/theme/themeOverride47.xml" ContentType="application/vnd.openxmlformats-officedocument.themeOverride+xml"/>
  <Override PartName="/ppt/notesSlides/notesSlide46.xml" ContentType="application/vnd.openxmlformats-officedocument.presentationml.notesSlide+xml"/>
  <Override PartName="/ppt/theme/themeOverride48.xml" ContentType="application/vnd.openxmlformats-officedocument.themeOverride+xml"/>
  <Override PartName="/ppt/notesSlides/notesSlide47.xml" ContentType="application/vnd.openxmlformats-officedocument.presentationml.notesSlide+xml"/>
  <Override PartName="/ppt/theme/themeOverride49.xml" ContentType="application/vnd.openxmlformats-officedocument.themeOverride+xml"/>
  <Override PartName="/ppt/notesSlides/notesSlide48.xml" ContentType="application/vnd.openxmlformats-officedocument.presentationml.notesSlide+xml"/>
  <Override PartName="/ppt/theme/themeOverride50.xml" ContentType="application/vnd.openxmlformats-officedocument.themeOverride+xml"/>
  <Override PartName="/ppt/notesSlides/notesSlide49.xml" ContentType="application/vnd.openxmlformats-officedocument.presentationml.notesSlide+xml"/>
  <Override PartName="/ppt/theme/themeOverride51.xml" ContentType="application/vnd.openxmlformats-officedocument.themeOverride+xml"/>
  <Override PartName="/ppt/notesSlides/notesSlide50.xml" ContentType="application/vnd.openxmlformats-officedocument.presentationml.notesSlide+xml"/>
  <Override PartName="/ppt/theme/themeOverride52.xml" ContentType="application/vnd.openxmlformats-officedocument.themeOverride+xml"/>
  <Override PartName="/ppt/notesSlides/notesSlide51.xml" ContentType="application/vnd.openxmlformats-officedocument.presentationml.notesSlide+xml"/>
  <Override PartName="/ppt/theme/themeOverride53.xml" ContentType="application/vnd.openxmlformats-officedocument.themeOverride+xml"/>
  <Override PartName="/ppt/notesSlides/notesSlide52.xml" ContentType="application/vnd.openxmlformats-officedocument.presentationml.notesSlide+xml"/>
  <Override PartName="/ppt/theme/themeOverride54.xml" ContentType="application/vnd.openxmlformats-officedocument.themeOverride+xml"/>
  <Override PartName="/ppt/notesSlides/notesSlide53.xml" ContentType="application/vnd.openxmlformats-officedocument.presentationml.notesSlide+xml"/>
  <Override PartName="/ppt/theme/themeOverride55.xml" ContentType="application/vnd.openxmlformats-officedocument.themeOverride+xml"/>
  <Override PartName="/ppt/notesSlides/notesSlide54.xml" ContentType="application/vnd.openxmlformats-officedocument.presentationml.notesSlide+xml"/>
  <Override PartName="/ppt/theme/themeOverride56.xml" ContentType="application/vnd.openxmlformats-officedocument.themeOverr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6" r:id="rId2"/>
    <p:sldId id="257" r:id="rId3"/>
    <p:sldId id="258" r:id="rId4"/>
    <p:sldId id="259" r:id="rId5"/>
    <p:sldId id="896" r:id="rId6"/>
    <p:sldId id="283" r:id="rId7"/>
    <p:sldId id="1312" r:id="rId8"/>
    <p:sldId id="1327" r:id="rId9"/>
    <p:sldId id="1428" r:id="rId10"/>
    <p:sldId id="1427" r:id="rId11"/>
    <p:sldId id="1431" r:id="rId12"/>
    <p:sldId id="1432" r:id="rId13"/>
    <p:sldId id="1433" r:id="rId14"/>
    <p:sldId id="1429" r:id="rId15"/>
    <p:sldId id="1430" r:id="rId16"/>
    <p:sldId id="1351" r:id="rId17"/>
    <p:sldId id="1434" r:id="rId18"/>
    <p:sldId id="1435" r:id="rId19"/>
    <p:sldId id="1436" r:id="rId20"/>
    <p:sldId id="1381" r:id="rId21"/>
    <p:sldId id="1382" r:id="rId22"/>
    <p:sldId id="1437" r:id="rId23"/>
    <p:sldId id="1438" r:id="rId24"/>
    <p:sldId id="1386" r:id="rId25"/>
    <p:sldId id="1388" r:id="rId26"/>
    <p:sldId id="1389" r:id="rId27"/>
    <p:sldId id="1439" r:id="rId28"/>
    <p:sldId id="1424" r:id="rId29"/>
    <p:sldId id="1391" r:id="rId30"/>
    <p:sldId id="1425" r:id="rId31"/>
    <p:sldId id="1440" r:id="rId32"/>
    <p:sldId id="1441" r:id="rId33"/>
    <p:sldId id="1442" r:id="rId34"/>
    <p:sldId id="1362" r:id="rId35"/>
    <p:sldId id="1393" r:id="rId36"/>
    <p:sldId id="1443" r:id="rId37"/>
    <p:sldId id="1444" r:id="rId38"/>
    <p:sldId id="1445" r:id="rId39"/>
    <p:sldId id="1398" r:id="rId40"/>
    <p:sldId id="1446" r:id="rId41"/>
    <p:sldId id="1447" r:id="rId42"/>
    <p:sldId id="1460" r:id="rId43"/>
    <p:sldId id="1461" r:id="rId44"/>
    <p:sldId id="1464" r:id="rId45"/>
    <p:sldId id="1392" r:id="rId46"/>
    <p:sldId id="1403" r:id="rId47"/>
    <p:sldId id="1456" r:id="rId48"/>
    <p:sldId id="1448" r:id="rId49"/>
    <p:sldId id="1400" r:id="rId50"/>
    <p:sldId id="1397" r:id="rId51"/>
    <p:sldId id="1404" r:id="rId52"/>
    <p:sldId id="1405" r:id="rId53"/>
    <p:sldId id="1449" r:id="rId54"/>
    <p:sldId id="1450" r:id="rId55"/>
    <p:sldId id="1407" r:id="rId56"/>
    <p:sldId id="1408" r:id="rId57"/>
    <p:sldId id="1411" r:id="rId58"/>
    <p:sldId id="1451" r:id="rId59"/>
    <p:sldId id="1452" r:id="rId60"/>
    <p:sldId id="1453" r:id="rId61"/>
    <p:sldId id="1455" r:id="rId62"/>
    <p:sldId id="1324" r:id="rId63"/>
    <p:sldId id="270" r:id="rId64"/>
    <p:sldId id="272" r:id="rId65"/>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é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Estilo Médio 2 - Ênfas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Estilo Claro 2 - Ênfas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Estilo Mé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8FB837D-C827-4EFA-A057-4D05807E0F7C}" styleName="Estilo com Tema 1 - Ênfase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Estilo com Tema 1 - Ênfase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6" d="100"/>
          <a:sy n="76" d="100"/>
        </p:scale>
        <p:origin x="62" y="19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AB2C32-1AD0-4571-9E62-353A81B0CE95}" type="datetimeFigureOut">
              <a:rPr lang="pt-BR" smtClean="0"/>
              <a:pPr/>
              <a:t>09/02/2026</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81EC8A-F59A-4458-A1F3-9569604B1965}" type="slidenum">
              <a:rPr lang="pt-BR" smtClean="0"/>
              <a:pPr/>
              <a:t>‹nº›</a:t>
            </a:fld>
            <a:endParaRPr lang="pt-BR"/>
          </a:p>
        </p:txBody>
      </p:sp>
    </p:spTree>
    <p:extLst>
      <p:ext uri="{BB962C8B-B14F-4D97-AF65-F5344CB8AC3E}">
        <p14:creationId xmlns:p14="http://schemas.microsoft.com/office/powerpoint/2010/main" val="4178228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3F0FFB1E-E4F6-4A73-B765-C3524EB3C4C3}" type="slidenum">
              <a:rPr lang="pt-BR" smtClean="0"/>
              <a:pPr/>
              <a:t>7</a:t>
            </a:fld>
            <a:endParaRPr lang="pt-BR"/>
          </a:p>
        </p:txBody>
      </p:sp>
    </p:spTree>
    <p:extLst>
      <p:ext uri="{BB962C8B-B14F-4D97-AF65-F5344CB8AC3E}">
        <p14:creationId xmlns:p14="http://schemas.microsoft.com/office/powerpoint/2010/main" val="3465410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3F0FFB1E-E4F6-4A73-B765-C3524EB3C4C3}" type="slidenum">
              <a:rPr lang="pt-BR" smtClean="0"/>
              <a:pPr/>
              <a:t>16</a:t>
            </a:fld>
            <a:endParaRPr lang="pt-BR"/>
          </a:p>
        </p:txBody>
      </p:sp>
    </p:spTree>
    <p:extLst>
      <p:ext uri="{BB962C8B-B14F-4D97-AF65-F5344CB8AC3E}">
        <p14:creationId xmlns:p14="http://schemas.microsoft.com/office/powerpoint/2010/main" val="2660580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88B5D-204F-CAB5-F180-E300BFB1475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3FBC61C-B7DB-8ECB-3DD5-569B50DD440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B157A2A-E552-9BDA-5FF6-AFA0BBAF93BC}"/>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AF207030-561E-2EE4-93DA-71683AFB8C19}"/>
              </a:ext>
            </a:extLst>
          </p:cNvPr>
          <p:cNvSpPr>
            <a:spLocks noGrp="1"/>
          </p:cNvSpPr>
          <p:nvPr>
            <p:ph type="sldNum" sz="quarter" idx="10"/>
          </p:nvPr>
        </p:nvSpPr>
        <p:spPr/>
        <p:txBody>
          <a:bodyPr/>
          <a:lstStyle/>
          <a:p>
            <a:fld id="{3F0FFB1E-E4F6-4A73-B765-C3524EB3C4C3}" type="slidenum">
              <a:rPr lang="pt-BR" smtClean="0"/>
              <a:pPr/>
              <a:t>17</a:t>
            </a:fld>
            <a:endParaRPr lang="pt-BR"/>
          </a:p>
        </p:txBody>
      </p:sp>
    </p:spTree>
    <p:extLst>
      <p:ext uri="{BB962C8B-B14F-4D97-AF65-F5344CB8AC3E}">
        <p14:creationId xmlns:p14="http://schemas.microsoft.com/office/powerpoint/2010/main" val="1582397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58360-3078-9C5E-3735-0A35C13AF40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C0CD253-EEFA-B5D3-A4B4-493FEFC94AB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06CAED9-9ECA-5B16-52E7-56E7D7DEDC88}"/>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5D3B0AB2-75CA-6762-655C-DAEA61196270}"/>
              </a:ext>
            </a:extLst>
          </p:cNvPr>
          <p:cNvSpPr>
            <a:spLocks noGrp="1"/>
          </p:cNvSpPr>
          <p:nvPr>
            <p:ph type="sldNum" sz="quarter" idx="10"/>
          </p:nvPr>
        </p:nvSpPr>
        <p:spPr/>
        <p:txBody>
          <a:bodyPr/>
          <a:lstStyle/>
          <a:p>
            <a:fld id="{3F0FFB1E-E4F6-4A73-B765-C3524EB3C4C3}" type="slidenum">
              <a:rPr lang="pt-BR" smtClean="0"/>
              <a:pPr/>
              <a:t>18</a:t>
            </a:fld>
            <a:endParaRPr lang="pt-BR"/>
          </a:p>
        </p:txBody>
      </p:sp>
    </p:spTree>
    <p:extLst>
      <p:ext uri="{BB962C8B-B14F-4D97-AF65-F5344CB8AC3E}">
        <p14:creationId xmlns:p14="http://schemas.microsoft.com/office/powerpoint/2010/main" val="694526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3BC8B-21C4-28C6-6B66-539364D2F9F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6CA1920-11E1-DCFF-F5D2-B5D02C99774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EBB6C1C-E230-1E42-41DA-60E497D273D5}"/>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9488C799-428C-EB65-428F-06941A015FD0}"/>
              </a:ext>
            </a:extLst>
          </p:cNvPr>
          <p:cNvSpPr>
            <a:spLocks noGrp="1"/>
          </p:cNvSpPr>
          <p:nvPr>
            <p:ph type="sldNum" sz="quarter" idx="10"/>
          </p:nvPr>
        </p:nvSpPr>
        <p:spPr/>
        <p:txBody>
          <a:bodyPr/>
          <a:lstStyle/>
          <a:p>
            <a:fld id="{3F0FFB1E-E4F6-4A73-B765-C3524EB3C4C3}" type="slidenum">
              <a:rPr lang="pt-BR" smtClean="0"/>
              <a:pPr/>
              <a:t>19</a:t>
            </a:fld>
            <a:endParaRPr lang="pt-BR"/>
          </a:p>
        </p:txBody>
      </p:sp>
    </p:spTree>
    <p:extLst>
      <p:ext uri="{BB962C8B-B14F-4D97-AF65-F5344CB8AC3E}">
        <p14:creationId xmlns:p14="http://schemas.microsoft.com/office/powerpoint/2010/main" val="3211510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CAFAA-09C0-AD05-3BCF-F726A20E406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49A1C02-1E02-1FD7-3477-CB28CB4E913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068D15F-4CE9-68B3-7C1D-2ACEA0B47169}"/>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2A703F33-FA86-A7C8-E6E4-44912AFFF304}"/>
              </a:ext>
            </a:extLst>
          </p:cNvPr>
          <p:cNvSpPr>
            <a:spLocks noGrp="1"/>
          </p:cNvSpPr>
          <p:nvPr>
            <p:ph type="sldNum" sz="quarter" idx="10"/>
          </p:nvPr>
        </p:nvSpPr>
        <p:spPr/>
        <p:txBody>
          <a:bodyPr/>
          <a:lstStyle/>
          <a:p>
            <a:fld id="{3F0FFB1E-E4F6-4A73-B765-C3524EB3C4C3}" type="slidenum">
              <a:rPr lang="pt-BR" smtClean="0"/>
              <a:pPr/>
              <a:t>20</a:t>
            </a:fld>
            <a:endParaRPr lang="pt-BR"/>
          </a:p>
        </p:txBody>
      </p:sp>
    </p:spTree>
    <p:extLst>
      <p:ext uri="{BB962C8B-B14F-4D97-AF65-F5344CB8AC3E}">
        <p14:creationId xmlns:p14="http://schemas.microsoft.com/office/powerpoint/2010/main" val="1368548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26AA8-6165-2154-1ECB-D9997E8CC66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DBE097C-C02C-9419-A34B-E384BCDC761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14B0BFB-9FFD-984C-4984-11E06A0BA8EB}"/>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CDFE9AC8-2D86-7652-12CC-9FD741B6B287}"/>
              </a:ext>
            </a:extLst>
          </p:cNvPr>
          <p:cNvSpPr>
            <a:spLocks noGrp="1"/>
          </p:cNvSpPr>
          <p:nvPr>
            <p:ph type="sldNum" sz="quarter" idx="10"/>
          </p:nvPr>
        </p:nvSpPr>
        <p:spPr/>
        <p:txBody>
          <a:bodyPr/>
          <a:lstStyle/>
          <a:p>
            <a:fld id="{3F0FFB1E-E4F6-4A73-B765-C3524EB3C4C3}" type="slidenum">
              <a:rPr lang="pt-BR" smtClean="0"/>
              <a:pPr/>
              <a:t>21</a:t>
            </a:fld>
            <a:endParaRPr lang="pt-BR"/>
          </a:p>
        </p:txBody>
      </p:sp>
    </p:spTree>
    <p:extLst>
      <p:ext uri="{BB962C8B-B14F-4D97-AF65-F5344CB8AC3E}">
        <p14:creationId xmlns:p14="http://schemas.microsoft.com/office/powerpoint/2010/main" val="4081107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111D0-9679-A38C-E1CB-054C5396581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F5149F8-60F7-3A29-3202-E44BE69CCB1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D838893-0D6A-B5AC-D6F0-A601BC3E9708}"/>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5BDF265A-9549-D162-06FE-EBBA6359ED8A}"/>
              </a:ext>
            </a:extLst>
          </p:cNvPr>
          <p:cNvSpPr>
            <a:spLocks noGrp="1"/>
          </p:cNvSpPr>
          <p:nvPr>
            <p:ph type="sldNum" sz="quarter" idx="10"/>
          </p:nvPr>
        </p:nvSpPr>
        <p:spPr/>
        <p:txBody>
          <a:bodyPr/>
          <a:lstStyle/>
          <a:p>
            <a:fld id="{3F0FFB1E-E4F6-4A73-B765-C3524EB3C4C3}" type="slidenum">
              <a:rPr lang="pt-BR" smtClean="0"/>
              <a:pPr/>
              <a:t>22</a:t>
            </a:fld>
            <a:endParaRPr lang="pt-BR"/>
          </a:p>
        </p:txBody>
      </p:sp>
    </p:spTree>
    <p:extLst>
      <p:ext uri="{BB962C8B-B14F-4D97-AF65-F5344CB8AC3E}">
        <p14:creationId xmlns:p14="http://schemas.microsoft.com/office/powerpoint/2010/main" val="3250483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FC0DC-01E2-5F94-E1DB-61B5D0DC72B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16292D6-6F11-73B9-B14F-5C1C35E91A4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974C886-E095-85AE-D42F-AD2430F44B60}"/>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E3A9C9FD-0759-AFB2-E593-5FF92E8729CA}"/>
              </a:ext>
            </a:extLst>
          </p:cNvPr>
          <p:cNvSpPr>
            <a:spLocks noGrp="1"/>
          </p:cNvSpPr>
          <p:nvPr>
            <p:ph type="sldNum" sz="quarter" idx="10"/>
          </p:nvPr>
        </p:nvSpPr>
        <p:spPr/>
        <p:txBody>
          <a:bodyPr/>
          <a:lstStyle/>
          <a:p>
            <a:fld id="{3F0FFB1E-E4F6-4A73-B765-C3524EB3C4C3}" type="slidenum">
              <a:rPr lang="pt-BR" smtClean="0"/>
              <a:pPr/>
              <a:t>23</a:t>
            </a:fld>
            <a:endParaRPr lang="pt-BR"/>
          </a:p>
        </p:txBody>
      </p:sp>
    </p:spTree>
    <p:extLst>
      <p:ext uri="{BB962C8B-B14F-4D97-AF65-F5344CB8AC3E}">
        <p14:creationId xmlns:p14="http://schemas.microsoft.com/office/powerpoint/2010/main" val="1611304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C9A58-1D63-C1DF-D28F-42BAFAD4AA0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B522587-2DB9-671F-A64D-1166C786C1C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9FD084A-7D28-F1C6-CB50-02AEA6B4F8CE}"/>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35AE2C4F-E306-AC7E-9AB6-AD8BE36AAA4B}"/>
              </a:ext>
            </a:extLst>
          </p:cNvPr>
          <p:cNvSpPr>
            <a:spLocks noGrp="1"/>
          </p:cNvSpPr>
          <p:nvPr>
            <p:ph type="sldNum" sz="quarter" idx="10"/>
          </p:nvPr>
        </p:nvSpPr>
        <p:spPr/>
        <p:txBody>
          <a:bodyPr/>
          <a:lstStyle/>
          <a:p>
            <a:fld id="{3F0FFB1E-E4F6-4A73-B765-C3524EB3C4C3}" type="slidenum">
              <a:rPr lang="pt-BR" smtClean="0"/>
              <a:pPr/>
              <a:t>24</a:t>
            </a:fld>
            <a:endParaRPr lang="pt-BR"/>
          </a:p>
        </p:txBody>
      </p:sp>
    </p:spTree>
    <p:extLst>
      <p:ext uri="{BB962C8B-B14F-4D97-AF65-F5344CB8AC3E}">
        <p14:creationId xmlns:p14="http://schemas.microsoft.com/office/powerpoint/2010/main" val="3215087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5CC1A-513D-8C43-4DD4-6163A3DEEC4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9F32806-E558-361B-18DA-E9D0A76B9C3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93402B9-AB62-18B7-C42E-AF584E499F98}"/>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06EE21D6-B3F4-F345-DAC3-6118881DFAF4}"/>
              </a:ext>
            </a:extLst>
          </p:cNvPr>
          <p:cNvSpPr>
            <a:spLocks noGrp="1"/>
          </p:cNvSpPr>
          <p:nvPr>
            <p:ph type="sldNum" sz="quarter" idx="10"/>
          </p:nvPr>
        </p:nvSpPr>
        <p:spPr/>
        <p:txBody>
          <a:bodyPr/>
          <a:lstStyle/>
          <a:p>
            <a:fld id="{3F0FFB1E-E4F6-4A73-B765-C3524EB3C4C3}" type="slidenum">
              <a:rPr lang="pt-BR" smtClean="0"/>
              <a:pPr/>
              <a:t>25</a:t>
            </a:fld>
            <a:endParaRPr lang="pt-BR"/>
          </a:p>
        </p:txBody>
      </p:sp>
    </p:spTree>
    <p:extLst>
      <p:ext uri="{BB962C8B-B14F-4D97-AF65-F5344CB8AC3E}">
        <p14:creationId xmlns:p14="http://schemas.microsoft.com/office/powerpoint/2010/main" val="3258186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3F0FFB1E-E4F6-4A73-B765-C3524EB3C4C3}" type="slidenum">
              <a:rPr lang="pt-BR" smtClean="0"/>
              <a:pPr/>
              <a:t>8</a:t>
            </a:fld>
            <a:endParaRPr lang="pt-BR"/>
          </a:p>
        </p:txBody>
      </p:sp>
    </p:spTree>
    <p:extLst>
      <p:ext uri="{BB962C8B-B14F-4D97-AF65-F5344CB8AC3E}">
        <p14:creationId xmlns:p14="http://schemas.microsoft.com/office/powerpoint/2010/main" val="1962740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51175-9628-F461-3C52-D979A77B451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10CD2F4-9E8A-1F56-D141-996DF319730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64A4D71-0602-44BD-46A4-D297A12773CF}"/>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A3CBF7A9-B2F7-FCC4-D24A-684218E9C121}"/>
              </a:ext>
            </a:extLst>
          </p:cNvPr>
          <p:cNvSpPr>
            <a:spLocks noGrp="1"/>
          </p:cNvSpPr>
          <p:nvPr>
            <p:ph type="sldNum" sz="quarter" idx="10"/>
          </p:nvPr>
        </p:nvSpPr>
        <p:spPr/>
        <p:txBody>
          <a:bodyPr/>
          <a:lstStyle/>
          <a:p>
            <a:fld id="{3F0FFB1E-E4F6-4A73-B765-C3524EB3C4C3}" type="slidenum">
              <a:rPr lang="pt-BR" smtClean="0"/>
              <a:pPr/>
              <a:t>26</a:t>
            </a:fld>
            <a:endParaRPr lang="pt-BR"/>
          </a:p>
        </p:txBody>
      </p:sp>
    </p:spTree>
    <p:extLst>
      <p:ext uri="{BB962C8B-B14F-4D97-AF65-F5344CB8AC3E}">
        <p14:creationId xmlns:p14="http://schemas.microsoft.com/office/powerpoint/2010/main" val="28802622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2E456-B40C-04E1-1C41-38D0806FECE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57D71A0-0582-DDB9-4812-5476C10F6D1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2541426-3286-812D-1D4B-383A3A1964B3}"/>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C1A70AF8-4D8A-0C17-277F-1DA0962315EF}"/>
              </a:ext>
            </a:extLst>
          </p:cNvPr>
          <p:cNvSpPr>
            <a:spLocks noGrp="1"/>
          </p:cNvSpPr>
          <p:nvPr>
            <p:ph type="sldNum" sz="quarter" idx="10"/>
          </p:nvPr>
        </p:nvSpPr>
        <p:spPr/>
        <p:txBody>
          <a:bodyPr/>
          <a:lstStyle/>
          <a:p>
            <a:fld id="{3F0FFB1E-E4F6-4A73-B765-C3524EB3C4C3}" type="slidenum">
              <a:rPr lang="pt-BR" smtClean="0"/>
              <a:pPr/>
              <a:t>27</a:t>
            </a:fld>
            <a:endParaRPr lang="pt-BR"/>
          </a:p>
        </p:txBody>
      </p:sp>
    </p:spTree>
    <p:extLst>
      <p:ext uri="{BB962C8B-B14F-4D97-AF65-F5344CB8AC3E}">
        <p14:creationId xmlns:p14="http://schemas.microsoft.com/office/powerpoint/2010/main" val="17475892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41D92-CAA8-F923-1675-19C27980C86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BF232F5-1CC6-F52A-F271-200F57AD72A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0050627-ADE0-2496-92B5-F823B2317278}"/>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FCB6F6DA-47C8-6974-CF78-F002A2458BA9}"/>
              </a:ext>
            </a:extLst>
          </p:cNvPr>
          <p:cNvSpPr>
            <a:spLocks noGrp="1"/>
          </p:cNvSpPr>
          <p:nvPr>
            <p:ph type="sldNum" sz="quarter" idx="10"/>
          </p:nvPr>
        </p:nvSpPr>
        <p:spPr/>
        <p:txBody>
          <a:bodyPr/>
          <a:lstStyle/>
          <a:p>
            <a:fld id="{3F0FFB1E-E4F6-4A73-B765-C3524EB3C4C3}" type="slidenum">
              <a:rPr lang="pt-BR" smtClean="0"/>
              <a:pPr/>
              <a:t>28</a:t>
            </a:fld>
            <a:endParaRPr lang="pt-BR"/>
          </a:p>
        </p:txBody>
      </p:sp>
    </p:spTree>
    <p:extLst>
      <p:ext uri="{BB962C8B-B14F-4D97-AF65-F5344CB8AC3E}">
        <p14:creationId xmlns:p14="http://schemas.microsoft.com/office/powerpoint/2010/main" val="26608175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A2E38-8DE1-551A-4B59-2791711DC6B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938E3EE-C4AF-37F3-4B12-2DD383A4275C}"/>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476CC67-F4E2-9AEB-7BB0-29A0412858BC}"/>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237EFE2F-7887-3F6A-45CF-8CEAB20BBE39}"/>
              </a:ext>
            </a:extLst>
          </p:cNvPr>
          <p:cNvSpPr>
            <a:spLocks noGrp="1"/>
          </p:cNvSpPr>
          <p:nvPr>
            <p:ph type="sldNum" sz="quarter" idx="10"/>
          </p:nvPr>
        </p:nvSpPr>
        <p:spPr/>
        <p:txBody>
          <a:bodyPr/>
          <a:lstStyle/>
          <a:p>
            <a:fld id="{3F0FFB1E-E4F6-4A73-B765-C3524EB3C4C3}" type="slidenum">
              <a:rPr lang="pt-BR" smtClean="0"/>
              <a:pPr/>
              <a:t>29</a:t>
            </a:fld>
            <a:endParaRPr lang="pt-BR"/>
          </a:p>
        </p:txBody>
      </p:sp>
    </p:spTree>
    <p:extLst>
      <p:ext uri="{BB962C8B-B14F-4D97-AF65-F5344CB8AC3E}">
        <p14:creationId xmlns:p14="http://schemas.microsoft.com/office/powerpoint/2010/main" val="37350609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AAB31-CA97-BBDC-BA18-8698B066275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EC8C79B-FB39-F8A3-16F0-091F790E1D5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139E428-0E0C-0F7E-F38C-59FD2FDA745A}"/>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50FB6D11-F724-C92C-AD71-9056D80D09E4}"/>
              </a:ext>
            </a:extLst>
          </p:cNvPr>
          <p:cNvSpPr>
            <a:spLocks noGrp="1"/>
          </p:cNvSpPr>
          <p:nvPr>
            <p:ph type="sldNum" sz="quarter" idx="10"/>
          </p:nvPr>
        </p:nvSpPr>
        <p:spPr/>
        <p:txBody>
          <a:bodyPr/>
          <a:lstStyle/>
          <a:p>
            <a:fld id="{3F0FFB1E-E4F6-4A73-B765-C3524EB3C4C3}" type="slidenum">
              <a:rPr lang="pt-BR" smtClean="0"/>
              <a:pPr/>
              <a:t>30</a:t>
            </a:fld>
            <a:endParaRPr lang="pt-BR"/>
          </a:p>
        </p:txBody>
      </p:sp>
    </p:spTree>
    <p:extLst>
      <p:ext uri="{BB962C8B-B14F-4D97-AF65-F5344CB8AC3E}">
        <p14:creationId xmlns:p14="http://schemas.microsoft.com/office/powerpoint/2010/main" val="12730047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C473D-38DE-1663-894D-425AB1A9376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3A81F30-EA90-3E8C-9D24-5FCAEB768EF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CCE0393-5B06-8336-162C-4798272A77B3}"/>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B8254DA0-B9FC-B8EE-3209-31718BE4B736}"/>
              </a:ext>
            </a:extLst>
          </p:cNvPr>
          <p:cNvSpPr>
            <a:spLocks noGrp="1"/>
          </p:cNvSpPr>
          <p:nvPr>
            <p:ph type="sldNum" sz="quarter" idx="10"/>
          </p:nvPr>
        </p:nvSpPr>
        <p:spPr/>
        <p:txBody>
          <a:bodyPr/>
          <a:lstStyle/>
          <a:p>
            <a:fld id="{3F0FFB1E-E4F6-4A73-B765-C3524EB3C4C3}" type="slidenum">
              <a:rPr lang="pt-BR" smtClean="0"/>
              <a:pPr/>
              <a:t>31</a:t>
            </a:fld>
            <a:endParaRPr lang="pt-BR"/>
          </a:p>
        </p:txBody>
      </p:sp>
    </p:spTree>
    <p:extLst>
      <p:ext uri="{BB962C8B-B14F-4D97-AF65-F5344CB8AC3E}">
        <p14:creationId xmlns:p14="http://schemas.microsoft.com/office/powerpoint/2010/main" val="21639172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41C07-5AD3-1E28-68B4-1C9838FC75B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3CF05C0-8D7C-B83F-776C-6C1AD675FD3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96A7300-B08B-1C6D-DE04-D962E5F30BFC}"/>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CF499501-9703-1B0C-3553-15B83E9D416E}"/>
              </a:ext>
            </a:extLst>
          </p:cNvPr>
          <p:cNvSpPr>
            <a:spLocks noGrp="1"/>
          </p:cNvSpPr>
          <p:nvPr>
            <p:ph type="sldNum" sz="quarter" idx="10"/>
          </p:nvPr>
        </p:nvSpPr>
        <p:spPr/>
        <p:txBody>
          <a:bodyPr/>
          <a:lstStyle/>
          <a:p>
            <a:fld id="{3F0FFB1E-E4F6-4A73-B765-C3524EB3C4C3}" type="slidenum">
              <a:rPr lang="pt-BR" smtClean="0"/>
              <a:pPr/>
              <a:t>32</a:t>
            </a:fld>
            <a:endParaRPr lang="pt-BR"/>
          </a:p>
        </p:txBody>
      </p:sp>
    </p:spTree>
    <p:extLst>
      <p:ext uri="{BB962C8B-B14F-4D97-AF65-F5344CB8AC3E}">
        <p14:creationId xmlns:p14="http://schemas.microsoft.com/office/powerpoint/2010/main" val="8642662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5A393-C3F8-2978-A799-7C9E6F3FD6F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C32E726-20CF-837C-03BD-B065435BDAF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D8B136A-4FA7-3709-6465-A6102F35F07A}"/>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B8B3E0F5-56A0-B409-345E-BA819B8C48E0}"/>
              </a:ext>
            </a:extLst>
          </p:cNvPr>
          <p:cNvSpPr>
            <a:spLocks noGrp="1"/>
          </p:cNvSpPr>
          <p:nvPr>
            <p:ph type="sldNum" sz="quarter" idx="10"/>
          </p:nvPr>
        </p:nvSpPr>
        <p:spPr/>
        <p:txBody>
          <a:bodyPr/>
          <a:lstStyle/>
          <a:p>
            <a:fld id="{3F0FFB1E-E4F6-4A73-B765-C3524EB3C4C3}" type="slidenum">
              <a:rPr lang="pt-BR" smtClean="0"/>
              <a:pPr/>
              <a:t>33</a:t>
            </a:fld>
            <a:endParaRPr lang="pt-BR"/>
          </a:p>
        </p:txBody>
      </p:sp>
    </p:spTree>
    <p:extLst>
      <p:ext uri="{BB962C8B-B14F-4D97-AF65-F5344CB8AC3E}">
        <p14:creationId xmlns:p14="http://schemas.microsoft.com/office/powerpoint/2010/main" val="39858576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7E108-FF9A-A14A-4E62-FB1F23EC32F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2D3904D-2E04-E5A7-D95E-9F1DE3366F9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25AD6D6-CEF7-FAC7-94FD-E2F7C1CC7CFB}"/>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69F79AE0-CF9F-20A1-8559-C332B3BA168D}"/>
              </a:ext>
            </a:extLst>
          </p:cNvPr>
          <p:cNvSpPr>
            <a:spLocks noGrp="1"/>
          </p:cNvSpPr>
          <p:nvPr>
            <p:ph type="sldNum" sz="quarter" idx="10"/>
          </p:nvPr>
        </p:nvSpPr>
        <p:spPr/>
        <p:txBody>
          <a:bodyPr/>
          <a:lstStyle/>
          <a:p>
            <a:fld id="{3F0FFB1E-E4F6-4A73-B765-C3524EB3C4C3}" type="slidenum">
              <a:rPr lang="pt-BR" smtClean="0"/>
              <a:pPr/>
              <a:t>34</a:t>
            </a:fld>
            <a:endParaRPr lang="pt-BR"/>
          </a:p>
        </p:txBody>
      </p:sp>
    </p:spTree>
    <p:extLst>
      <p:ext uri="{BB962C8B-B14F-4D97-AF65-F5344CB8AC3E}">
        <p14:creationId xmlns:p14="http://schemas.microsoft.com/office/powerpoint/2010/main" val="3431833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01582-E28A-DFC4-929C-41353255446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BA4095E-9FC1-31D4-EC64-A8CD93A4E52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B463AA0-E83E-94C9-D549-073E6847F94A}"/>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FE40CA96-C5CC-7368-E764-A0F1578C76EA}"/>
              </a:ext>
            </a:extLst>
          </p:cNvPr>
          <p:cNvSpPr>
            <a:spLocks noGrp="1"/>
          </p:cNvSpPr>
          <p:nvPr>
            <p:ph type="sldNum" sz="quarter" idx="10"/>
          </p:nvPr>
        </p:nvSpPr>
        <p:spPr/>
        <p:txBody>
          <a:bodyPr/>
          <a:lstStyle/>
          <a:p>
            <a:fld id="{3F0FFB1E-E4F6-4A73-B765-C3524EB3C4C3}" type="slidenum">
              <a:rPr lang="pt-BR" smtClean="0"/>
              <a:pPr/>
              <a:t>35</a:t>
            </a:fld>
            <a:endParaRPr lang="pt-BR"/>
          </a:p>
        </p:txBody>
      </p:sp>
    </p:spTree>
    <p:extLst>
      <p:ext uri="{BB962C8B-B14F-4D97-AF65-F5344CB8AC3E}">
        <p14:creationId xmlns:p14="http://schemas.microsoft.com/office/powerpoint/2010/main" val="3361369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2C075-8BD8-862A-472C-6DDD4118FBB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489C91F-7354-BCF3-2F77-B065702C822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31946A0-3DF7-C103-5D27-6EE6939A5621}"/>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24DADE4A-EA77-3561-3338-9D0A1BCEFC8D}"/>
              </a:ext>
            </a:extLst>
          </p:cNvPr>
          <p:cNvSpPr>
            <a:spLocks noGrp="1"/>
          </p:cNvSpPr>
          <p:nvPr>
            <p:ph type="sldNum" sz="quarter" idx="10"/>
          </p:nvPr>
        </p:nvSpPr>
        <p:spPr/>
        <p:txBody>
          <a:bodyPr/>
          <a:lstStyle/>
          <a:p>
            <a:fld id="{3F0FFB1E-E4F6-4A73-B765-C3524EB3C4C3}" type="slidenum">
              <a:rPr lang="pt-BR" smtClean="0"/>
              <a:pPr/>
              <a:t>9</a:t>
            </a:fld>
            <a:endParaRPr lang="pt-BR"/>
          </a:p>
        </p:txBody>
      </p:sp>
    </p:spTree>
    <p:extLst>
      <p:ext uri="{BB962C8B-B14F-4D97-AF65-F5344CB8AC3E}">
        <p14:creationId xmlns:p14="http://schemas.microsoft.com/office/powerpoint/2010/main" val="12105133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5E340-CE34-8086-929C-B3EF20BABDA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EC7471C-3D6E-314B-02B2-66CE2A73DAC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5F3B0BA-251D-4AB9-82BD-872878BAD18C}"/>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AD262080-D305-31C9-2769-2DA3C353FC2C}"/>
              </a:ext>
            </a:extLst>
          </p:cNvPr>
          <p:cNvSpPr>
            <a:spLocks noGrp="1"/>
          </p:cNvSpPr>
          <p:nvPr>
            <p:ph type="sldNum" sz="quarter" idx="10"/>
          </p:nvPr>
        </p:nvSpPr>
        <p:spPr/>
        <p:txBody>
          <a:bodyPr/>
          <a:lstStyle/>
          <a:p>
            <a:fld id="{3F0FFB1E-E4F6-4A73-B765-C3524EB3C4C3}" type="slidenum">
              <a:rPr lang="pt-BR" smtClean="0"/>
              <a:pPr/>
              <a:t>36</a:t>
            </a:fld>
            <a:endParaRPr lang="pt-BR"/>
          </a:p>
        </p:txBody>
      </p:sp>
    </p:spTree>
    <p:extLst>
      <p:ext uri="{BB962C8B-B14F-4D97-AF65-F5344CB8AC3E}">
        <p14:creationId xmlns:p14="http://schemas.microsoft.com/office/powerpoint/2010/main" val="1906652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D628D-2BF8-07EC-85BC-38169384960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73990A3-8484-5ED5-C7A8-D2F7DF95044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81AF5F2-7A69-CB65-7A05-FC299CF92C50}"/>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2C2BE0D7-C5B1-A7B0-7D38-7CEB17F8739C}"/>
              </a:ext>
            </a:extLst>
          </p:cNvPr>
          <p:cNvSpPr>
            <a:spLocks noGrp="1"/>
          </p:cNvSpPr>
          <p:nvPr>
            <p:ph type="sldNum" sz="quarter" idx="10"/>
          </p:nvPr>
        </p:nvSpPr>
        <p:spPr/>
        <p:txBody>
          <a:bodyPr/>
          <a:lstStyle/>
          <a:p>
            <a:fld id="{3F0FFB1E-E4F6-4A73-B765-C3524EB3C4C3}" type="slidenum">
              <a:rPr lang="pt-BR" smtClean="0"/>
              <a:pPr/>
              <a:t>37</a:t>
            </a:fld>
            <a:endParaRPr lang="pt-BR"/>
          </a:p>
        </p:txBody>
      </p:sp>
    </p:spTree>
    <p:extLst>
      <p:ext uri="{BB962C8B-B14F-4D97-AF65-F5344CB8AC3E}">
        <p14:creationId xmlns:p14="http://schemas.microsoft.com/office/powerpoint/2010/main" val="5106137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23EDD-FD9C-600D-9EF7-F0E05020B57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D65DC29-E775-DDB3-022B-AFD4A58A26F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7AAA517-C1DA-2448-93FE-0EE54964D6EF}"/>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DABD87A6-38B5-D456-4EEE-3C4E0E9A094D}"/>
              </a:ext>
            </a:extLst>
          </p:cNvPr>
          <p:cNvSpPr>
            <a:spLocks noGrp="1"/>
          </p:cNvSpPr>
          <p:nvPr>
            <p:ph type="sldNum" sz="quarter" idx="10"/>
          </p:nvPr>
        </p:nvSpPr>
        <p:spPr/>
        <p:txBody>
          <a:bodyPr/>
          <a:lstStyle/>
          <a:p>
            <a:fld id="{3F0FFB1E-E4F6-4A73-B765-C3524EB3C4C3}" type="slidenum">
              <a:rPr lang="pt-BR" smtClean="0"/>
              <a:pPr/>
              <a:t>38</a:t>
            </a:fld>
            <a:endParaRPr lang="pt-BR"/>
          </a:p>
        </p:txBody>
      </p:sp>
    </p:spTree>
    <p:extLst>
      <p:ext uri="{BB962C8B-B14F-4D97-AF65-F5344CB8AC3E}">
        <p14:creationId xmlns:p14="http://schemas.microsoft.com/office/powerpoint/2010/main" val="6237282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EFDE1-5777-17B3-93DB-AD3203AA762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033B71B-182A-05DA-30B1-0DF59C7E90D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D8D7E55-A67E-CDAA-640A-CB0D8CF5DE2C}"/>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BB44713B-F7D6-B87E-5CD3-FC1EEC1A34B3}"/>
              </a:ext>
            </a:extLst>
          </p:cNvPr>
          <p:cNvSpPr>
            <a:spLocks noGrp="1"/>
          </p:cNvSpPr>
          <p:nvPr>
            <p:ph type="sldNum" sz="quarter" idx="10"/>
          </p:nvPr>
        </p:nvSpPr>
        <p:spPr/>
        <p:txBody>
          <a:bodyPr/>
          <a:lstStyle/>
          <a:p>
            <a:fld id="{3F0FFB1E-E4F6-4A73-B765-C3524EB3C4C3}" type="slidenum">
              <a:rPr lang="pt-BR" smtClean="0"/>
              <a:pPr/>
              <a:t>39</a:t>
            </a:fld>
            <a:endParaRPr lang="pt-BR"/>
          </a:p>
        </p:txBody>
      </p:sp>
    </p:spTree>
    <p:extLst>
      <p:ext uri="{BB962C8B-B14F-4D97-AF65-F5344CB8AC3E}">
        <p14:creationId xmlns:p14="http://schemas.microsoft.com/office/powerpoint/2010/main" val="36190537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F73E2-BF2F-6212-0D74-051FC5CF20E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859F39C-076A-3B99-6040-97E4DA1BC24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DCCD1F8-7FA0-C0C6-3BF0-AA52D82B9A4F}"/>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6C7F9373-A1DC-3B6D-97FE-E86589DC86BF}"/>
              </a:ext>
            </a:extLst>
          </p:cNvPr>
          <p:cNvSpPr>
            <a:spLocks noGrp="1"/>
          </p:cNvSpPr>
          <p:nvPr>
            <p:ph type="sldNum" sz="quarter" idx="10"/>
          </p:nvPr>
        </p:nvSpPr>
        <p:spPr/>
        <p:txBody>
          <a:bodyPr/>
          <a:lstStyle/>
          <a:p>
            <a:fld id="{3F0FFB1E-E4F6-4A73-B765-C3524EB3C4C3}" type="slidenum">
              <a:rPr lang="pt-BR" smtClean="0"/>
              <a:pPr/>
              <a:t>40</a:t>
            </a:fld>
            <a:endParaRPr lang="pt-BR"/>
          </a:p>
        </p:txBody>
      </p:sp>
    </p:spTree>
    <p:extLst>
      <p:ext uri="{BB962C8B-B14F-4D97-AF65-F5344CB8AC3E}">
        <p14:creationId xmlns:p14="http://schemas.microsoft.com/office/powerpoint/2010/main" val="8588194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3C1CD-A120-C080-81EE-9512AED5318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B29DDE3-2E53-3B3B-5E4B-0F3B3092468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5352CFA-9D7F-8970-7D6A-01C66258EAB7}"/>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7A688067-890C-3581-62DB-0B2AA8C7305E}"/>
              </a:ext>
            </a:extLst>
          </p:cNvPr>
          <p:cNvSpPr>
            <a:spLocks noGrp="1"/>
          </p:cNvSpPr>
          <p:nvPr>
            <p:ph type="sldNum" sz="quarter" idx="10"/>
          </p:nvPr>
        </p:nvSpPr>
        <p:spPr/>
        <p:txBody>
          <a:bodyPr/>
          <a:lstStyle/>
          <a:p>
            <a:fld id="{3F0FFB1E-E4F6-4A73-B765-C3524EB3C4C3}" type="slidenum">
              <a:rPr lang="pt-BR" smtClean="0"/>
              <a:pPr/>
              <a:t>41</a:t>
            </a:fld>
            <a:endParaRPr lang="pt-BR"/>
          </a:p>
        </p:txBody>
      </p:sp>
    </p:spTree>
    <p:extLst>
      <p:ext uri="{BB962C8B-B14F-4D97-AF65-F5344CB8AC3E}">
        <p14:creationId xmlns:p14="http://schemas.microsoft.com/office/powerpoint/2010/main" val="5467942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A2E38-8DE1-551A-4B59-2791711DC6B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938E3EE-C4AF-37F3-4B12-2DD383A4275C}"/>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476CC67-F4E2-9AEB-7BB0-29A0412858BC}"/>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237EFE2F-7887-3F6A-45CF-8CEAB20BBE3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0FFB1E-E4F6-4A73-B765-C3524EB3C4C3}"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77354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24716-AD47-3F0E-8BD6-01F3641C5E3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285E52A-5B61-D18C-6A4D-CAB1560716A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C332858-3C6C-A8BD-15EE-E5BAC822FAEA}"/>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E7AB422A-A2C5-C900-F493-1DF048CB1C2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0FFB1E-E4F6-4A73-B765-C3524EB3C4C3}"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62996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AAB31-CA97-BBDC-BA18-8698B066275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EC8C79B-FB39-F8A3-16F0-091F790E1D5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139E428-0E0C-0F7E-F38C-59FD2FDA745A}"/>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50FB6D11-F724-C92C-AD71-9056D80D09E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0FFB1E-E4F6-4A73-B765-C3524EB3C4C3}"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43239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267BB-9D66-65CF-20C4-D915469E26A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C488BAD-6F8E-D46D-954A-97D762326E4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6A029C9-B5CB-9761-8C62-DB6C5A2EB1C9}"/>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E36036C0-A235-FAF8-17C0-E520DD384CE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0FFB1E-E4F6-4A73-B765-C3524EB3C4C3}"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589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9251C-50F2-E0BD-8C83-7A05F68C46A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082C492-1656-D90E-CC88-B6D3DCB2754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8308CA1-AE98-672E-41E7-EE3FEFC8FE81}"/>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F4C40FE3-B9D3-F7B6-ECAA-7CCA9CA5404B}"/>
              </a:ext>
            </a:extLst>
          </p:cNvPr>
          <p:cNvSpPr>
            <a:spLocks noGrp="1"/>
          </p:cNvSpPr>
          <p:nvPr>
            <p:ph type="sldNum" sz="quarter" idx="10"/>
          </p:nvPr>
        </p:nvSpPr>
        <p:spPr/>
        <p:txBody>
          <a:bodyPr/>
          <a:lstStyle/>
          <a:p>
            <a:fld id="{3F0FFB1E-E4F6-4A73-B765-C3524EB3C4C3}" type="slidenum">
              <a:rPr lang="pt-BR" smtClean="0"/>
              <a:pPr/>
              <a:t>10</a:t>
            </a:fld>
            <a:endParaRPr lang="pt-BR"/>
          </a:p>
        </p:txBody>
      </p:sp>
    </p:spTree>
    <p:extLst>
      <p:ext uri="{BB962C8B-B14F-4D97-AF65-F5344CB8AC3E}">
        <p14:creationId xmlns:p14="http://schemas.microsoft.com/office/powerpoint/2010/main" val="11980672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C4C87-B6C5-7F71-9952-06404938302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CC3F89B-F276-9372-7F93-BC83AABA7F9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E9594E5-840D-3F5D-6920-FC32CB9A4CD4}"/>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0F62E113-EFCA-D14C-DD99-44E3DA4133AA}"/>
              </a:ext>
            </a:extLst>
          </p:cNvPr>
          <p:cNvSpPr>
            <a:spLocks noGrp="1"/>
          </p:cNvSpPr>
          <p:nvPr>
            <p:ph type="sldNum" sz="quarter" idx="10"/>
          </p:nvPr>
        </p:nvSpPr>
        <p:spPr/>
        <p:txBody>
          <a:bodyPr/>
          <a:lstStyle/>
          <a:p>
            <a:fld id="{3F0FFB1E-E4F6-4A73-B765-C3524EB3C4C3}" type="slidenum">
              <a:rPr lang="pt-BR" smtClean="0"/>
              <a:pPr/>
              <a:t>46</a:t>
            </a:fld>
            <a:endParaRPr lang="pt-BR"/>
          </a:p>
        </p:txBody>
      </p:sp>
    </p:spTree>
    <p:extLst>
      <p:ext uri="{BB962C8B-B14F-4D97-AF65-F5344CB8AC3E}">
        <p14:creationId xmlns:p14="http://schemas.microsoft.com/office/powerpoint/2010/main" val="40205260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09D93-29FC-83F2-A812-F70AF9E4A2E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98C0AB4-ACCC-ED1A-34A1-87BB1BC3F98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543998A-2EAC-6603-C6E8-B89FB684B245}"/>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FC70BF7F-5382-8751-7463-08243924502D}"/>
              </a:ext>
            </a:extLst>
          </p:cNvPr>
          <p:cNvSpPr>
            <a:spLocks noGrp="1"/>
          </p:cNvSpPr>
          <p:nvPr>
            <p:ph type="sldNum" sz="quarter" idx="10"/>
          </p:nvPr>
        </p:nvSpPr>
        <p:spPr/>
        <p:txBody>
          <a:bodyPr/>
          <a:lstStyle/>
          <a:p>
            <a:fld id="{3F0FFB1E-E4F6-4A73-B765-C3524EB3C4C3}" type="slidenum">
              <a:rPr lang="pt-BR" smtClean="0"/>
              <a:pPr/>
              <a:t>47</a:t>
            </a:fld>
            <a:endParaRPr lang="pt-BR"/>
          </a:p>
        </p:txBody>
      </p:sp>
    </p:spTree>
    <p:extLst>
      <p:ext uri="{BB962C8B-B14F-4D97-AF65-F5344CB8AC3E}">
        <p14:creationId xmlns:p14="http://schemas.microsoft.com/office/powerpoint/2010/main" val="40587618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E0760-EEE5-6BCB-FD0B-0D1270CBCAC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0C2C688-D7D3-1F13-4239-A948B53BE8E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42184CB-E2C0-40B3-1A75-39B5A395EFBD}"/>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99C8C3C9-5486-AD9F-A00F-81F4E6CAF1F2}"/>
              </a:ext>
            </a:extLst>
          </p:cNvPr>
          <p:cNvSpPr>
            <a:spLocks noGrp="1"/>
          </p:cNvSpPr>
          <p:nvPr>
            <p:ph type="sldNum" sz="quarter" idx="10"/>
          </p:nvPr>
        </p:nvSpPr>
        <p:spPr/>
        <p:txBody>
          <a:bodyPr/>
          <a:lstStyle/>
          <a:p>
            <a:fld id="{3F0FFB1E-E4F6-4A73-B765-C3524EB3C4C3}" type="slidenum">
              <a:rPr lang="pt-BR" smtClean="0"/>
              <a:pPr/>
              <a:t>48</a:t>
            </a:fld>
            <a:endParaRPr lang="pt-BR"/>
          </a:p>
        </p:txBody>
      </p:sp>
    </p:spTree>
    <p:extLst>
      <p:ext uri="{BB962C8B-B14F-4D97-AF65-F5344CB8AC3E}">
        <p14:creationId xmlns:p14="http://schemas.microsoft.com/office/powerpoint/2010/main" val="13321412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148EB-5B4B-9BCD-D64D-D8A01A4A53B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B21E934-D445-94B1-8E39-B39ABF42F90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C8F5CC8-850E-9672-EE3C-823B2A16DC98}"/>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2BA10959-E6CD-5835-E9B4-A5DC32824D43}"/>
              </a:ext>
            </a:extLst>
          </p:cNvPr>
          <p:cNvSpPr>
            <a:spLocks noGrp="1"/>
          </p:cNvSpPr>
          <p:nvPr>
            <p:ph type="sldNum" sz="quarter" idx="10"/>
          </p:nvPr>
        </p:nvSpPr>
        <p:spPr/>
        <p:txBody>
          <a:bodyPr/>
          <a:lstStyle/>
          <a:p>
            <a:fld id="{3F0FFB1E-E4F6-4A73-B765-C3524EB3C4C3}" type="slidenum">
              <a:rPr lang="pt-BR" smtClean="0"/>
              <a:pPr/>
              <a:t>49</a:t>
            </a:fld>
            <a:endParaRPr lang="pt-BR"/>
          </a:p>
        </p:txBody>
      </p:sp>
    </p:spTree>
    <p:extLst>
      <p:ext uri="{BB962C8B-B14F-4D97-AF65-F5344CB8AC3E}">
        <p14:creationId xmlns:p14="http://schemas.microsoft.com/office/powerpoint/2010/main" val="34267508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91675-8D1A-971E-7F51-B17D6675210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669897D-B058-1E30-D319-0EA8066EF65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88D8BC3-5617-27BB-752D-72D5A61EE458}"/>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DB90A0FE-CFE4-89FE-11B9-F37984F0961B}"/>
              </a:ext>
            </a:extLst>
          </p:cNvPr>
          <p:cNvSpPr>
            <a:spLocks noGrp="1"/>
          </p:cNvSpPr>
          <p:nvPr>
            <p:ph type="sldNum" sz="quarter" idx="10"/>
          </p:nvPr>
        </p:nvSpPr>
        <p:spPr/>
        <p:txBody>
          <a:bodyPr/>
          <a:lstStyle/>
          <a:p>
            <a:fld id="{3F0FFB1E-E4F6-4A73-B765-C3524EB3C4C3}" type="slidenum">
              <a:rPr lang="pt-BR" smtClean="0"/>
              <a:pPr/>
              <a:t>50</a:t>
            </a:fld>
            <a:endParaRPr lang="pt-BR"/>
          </a:p>
        </p:txBody>
      </p:sp>
    </p:spTree>
    <p:extLst>
      <p:ext uri="{BB962C8B-B14F-4D97-AF65-F5344CB8AC3E}">
        <p14:creationId xmlns:p14="http://schemas.microsoft.com/office/powerpoint/2010/main" val="34997232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492DC-6BAE-D813-D5AC-55D315628D7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823B58E-19E5-8BDA-9A91-42BEC2798A0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3E7FA83-D2D5-3036-4334-2909108058F3}"/>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DACDA2F0-8147-7B57-8292-70C7355E5E6F}"/>
              </a:ext>
            </a:extLst>
          </p:cNvPr>
          <p:cNvSpPr>
            <a:spLocks noGrp="1"/>
          </p:cNvSpPr>
          <p:nvPr>
            <p:ph type="sldNum" sz="quarter" idx="10"/>
          </p:nvPr>
        </p:nvSpPr>
        <p:spPr/>
        <p:txBody>
          <a:bodyPr/>
          <a:lstStyle/>
          <a:p>
            <a:fld id="{3F0FFB1E-E4F6-4A73-B765-C3524EB3C4C3}" type="slidenum">
              <a:rPr lang="pt-BR" smtClean="0"/>
              <a:pPr/>
              <a:t>51</a:t>
            </a:fld>
            <a:endParaRPr lang="pt-BR"/>
          </a:p>
        </p:txBody>
      </p:sp>
    </p:spTree>
    <p:extLst>
      <p:ext uri="{BB962C8B-B14F-4D97-AF65-F5344CB8AC3E}">
        <p14:creationId xmlns:p14="http://schemas.microsoft.com/office/powerpoint/2010/main" val="27810729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928EB-A3DF-AAD0-0285-2A7532E1508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628AC74-9A70-FF8D-D380-4543C168CE4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2BAA2C7-B475-B93D-7E82-0067E92C70A0}"/>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9D47F168-B66D-A37F-CC8D-1C67FD088244}"/>
              </a:ext>
            </a:extLst>
          </p:cNvPr>
          <p:cNvSpPr>
            <a:spLocks noGrp="1"/>
          </p:cNvSpPr>
          <p:nvPr>
            <p:ph type="sldNum" sz="quarter" idx="10"/>
          </p:nvPr>
        </p:nvSpPr>
        <p:spPr/>
        <p:txBody>
          <a:bodyPr/>
          <a:lstStyle/>
          <a:p>
            <a:fld id="{3F0FFB1E-E4F6-4A73-B765-C3524EB3C4C3}" type="slidenum">
              <a:rPr lang="pt-BR" smtClean="0"/>
              <a:pPr/>
              <a:t>52</a:t>
            </a:fld>
            <a:endParaRPr lang="pt-BR"/>
          </a:p>
        </p:txBody>
      </p:sp>
    </p:spTree>
    <p:extLst>
      <p:ext uri="{BB962C8B-B14F-4D97-AF65-F5344CB8AC3E}">
        <p14:creationId xmlns:p14="http://schemas.microsoft.com/office/powerpoint/2010/main" val="8021411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E5BB1-8063-D68C-7593-B6CD9ED5872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9CE378A-B793-2C05-647E-C083748397E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8DB750E-6892-A187-4E60-AE5F1C2CAB87}"/>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FC66B2B7-9520-97A6-7EC6-3AC05242F5FE}"/>
              </a:ext>
            </a:extLst>
          </p:cNvPr>
          <p:cNvSpPr>
            <a:spLocks noGrp="1"/>
          </p:cNvSpPr>
          <p:nvPr>
            <p:ph type="sldNum" sz="quarter" idx="10"/>
          </p:nvPr>
        </p:nvSpPr>
        <p:spPr/>
        <p:txBody>
          <a:bodyPr/>
          <a:lstStyle/>
          <a:p>
            <a:fld id="{3F0FFB1E-E4F6-4A73-B765-C3524EB3C4C3}" type="slidenum">
              <a:rPr lang="pt-BR" smtClean="0"/>
              <a:pPr/>
              <a:t>53</a:t>
            </a:fld>
            <a:endParaRPr lang="pt-BR"/>
          </a:p>
        </p:txBody>
      </p:sp>
    </p:spTree>
    <p:extLst>
      <p:ext uri="{BB962C8B-B14F-4D97-AF65-F5344CB8AC3E}">
        <p14:creationId xmlns:p14="http://schemas.microsoft.com/office/powerpoint/2010/main" val="1165481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7555B-B11A-BEBB-FE38-0FB7336FA5B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04B6DF9-7B85-6413-ED16-A7754D05BC1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BCA89B9-F6DA-22B9-34CC-CEC8DFA23501}"/>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7123CBF3-40CA-D559-EC5C-79BFFB4936DA}"/>
              </a:ext>
            </a:extLst>
          </p:cNvPr>
          <p:cNvSpPr>
            <a:spLocks noGrp="1"/>
          </p:cNvSpPr>
          <p:nvPr>
            <p:ph type="sldNum" sz="quarter" idx="10"/>
          </p:nvPr>
        </p:nvSpPr>
        <p:spPr/>
        <p:txBody>
          <a:bodyPr/>
          <a:lstStyle/>
          <a:p>
            <a:fld id="{3F0FFB1E-E4F6-4A73-B765-C3524EB3C4C3}" type="slidenum">
              <a:rPr lang="pt-BR" smtClean="0"/>
              <a:pPr/>
              <a:t>54</a:t>
            </a:fld>
            <a:endParaRPr lang="pt-BR"/>
          </a:p>
        </p:txBody>
      </p:sp>
    </p:spTree>
    <p:extLst>
      <p:ext uri="{BB962C8B-B14F-4D97-AF65-F5344CB8AC3E}">
        <p14:creationId xmlns:p14="http://schemas.microsoft.com/office/powerpoint/2010/main" val="1304396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A0483-7224-7D3D-5914-8AA848DB484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4B12884-E65C-4469-2EC4-9219A599836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7FD58E1-6950-7F4A-07FA-3B49D6BE707C}"/>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6A15CFF2-D229-7FAC-99C0-55D083B99F24}"/>
              </a:ext>
            </a:extLst>
          </p:cNvPr>
          <p:cNvSpPr>
            <a:spLocks noGrp="1"/>
          </p:cNvSpPr>
          <p:nvPr>
            <p:ph type="sldNum" sz="quarter" idx="10"/>
          </p:nvPr>
        </p:nvSpPr>
        <p:spPr/>
        <p:txBody>
          <a:bodyPr/>
          <a:lstStyle/>
          <a:p>
            <a:fld id="{3F0FFB1E-E4F6-4A73-B765-C3524EB3C4C3}" type="slidenum">
              <a:rPr lang="pt-BR" smtClean="0"/>
              <a:pPr/>
              <a:t>55</a:t>
            </a:fld>
            <a:endParaRPr lang="pt-BR"/>
          </a:p>
        </p:txBody>
      </p:sp>
    </p:spTree>
    <p:extLst>
      <p:ext uri="{BB962C8B-B14F-4D97-AF65-F5344CB8AC3E}">
        <p14:creationId xmlns:p14="http://schemas.microsoft.com/office/powerpoint/2010/main" val="1206416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842BE-3A18-0BFB-58DD-77946F371CB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C4A60FC-EE39-22B0-61A4-6E70E8984A0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7D1468B-301A-5031-DDF1-178B1AC020D6}"/>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2746C6D5-CA8C-AFCE-0B5D-46F624DECD7E}"/>
              </a:ext>
            </a:extLst>
          </p:cNvPr>
          <p:cNvSpPr>
            <a:spLocks noGrp="1"/>
          </p:cNvSpPr>
          <p:nvPr>
            <p:ph type="sldNum" sz="quarter" idx="10"/>
          </p:nvPr>
        </p:nvSpPr>
        <p:spPr/>
        <p:txBody>
          <a:bodyPr/>
          <a:lstStyle/>
          <a:p>
            <a:fld id="{3F0FFB1E-E4F6-4A73-B765-C3524EB3C4C3}" type="slidenum">
              <a:rPr lang="pt-BR" smtClean="0"/>
              <a:pPr/>
              <a:t>11</a:t>
            </a:fld>
            <a:endParaRPr lang="pt-BR"/>
          </a:p>
        </p:txBody>
      </p:sp>
    </p:spTree>
    <p:extLst>
      <p:ext uri="{BB962C8B-B14F-4D97-AF65-F5344CB8AC3E}">
        <p14:creationId xmlns:p14="http://schemas.microsoft.com/office/powerpoint/2010/main" val="26776501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CADDA-3464-E4F7-CE2D-5DCAB6A6082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4A5BF6D-BD9B-31B0-9B65-C2741B0BE28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A83A475-C0CD-B8EF-25F8-541A359A5B76}"/>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8A9DAD95-EA7F-9586-E8F5-13DEAC101D02}"/>
              </a:ext>
            </a:extLst>
          </p:cNvPr>
          <p:cNvSpPr>
            <a:spLocks noGrp="1"/>
          </p:cNvSpPr>
          <p:nvPr>
            <p:ph type="sldNum" sz="quarter" idx="10"/>
          </p:nvPr>
        </p:nvSpPr>
        <p:spPr/>
        <p:txBody>
          <a:bodyPr/>
          <a:lstStyle/>
          <a:p>
            <a:fld id="{3F0FFB1E-E4F6-4A73-B765-C3524EB3C4C3}" type="slidenum">
              <a:rPr lang="pt-BR" smtClean="0"/>
              <a:pPr/>
              <a:t>56</a:t>
            </a:fld>
            <a:endParaRPr lang="pt-BR"/>
          </a:p>
        </p:txBody>
      </p:sp>
    </p:spTree>
    <p:extLst>
      <p:ext uri="{BB962C8B-B14F-4D97-AF65-F5344CB8AC3E}">
        <p14:creationId xmlns:p14="http://schemas.microsoft.com/office/powerpoint/2010/main" val="32945477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589DD-440A-6CBA-45AE-BAF37B21139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782196B-8233-3DD3-DD31-BD907FD4A6B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044944D-EE8D-D35D-C07B-08FF423B2B1C}"/>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4E9D96BA-807D-C1B6-AD63-674B22B6F86D}"/>
              </a:ext>
            </a:extLst>
          </p:cNvPr>
          <p:cNvSpPr>
            <a:spLocks noGrp="1"/>
          </p:cNvSpPr>
          <p:nvPr>
            <p:ph type="sldNum" sz="quarter" idx="10"/>
          </p:nvPr>
        </p:nvSpPr>
        <p:spPr/>
        <p:txBody>
          <a:bodyPr/>
          <a:lstStyle/>
          <a:p>
            <a:fld id="{3F0FFB1E-E4F6-4A73-B765-C3524EB3C4C3}" type="slidenum">
              <a:rPr lang="pt-BR" smtClean="0"/>
              <a:pPr/>
              <a:t>57</a:t>
            </a:fld>
            <a:endParaRPr lang="pt-BR"/>
          </a:p>
        </p:txBody>
      </p:sp>
    </p:spTree>
    <p:extLst>
      <p:ext uri="{BB962C8B-B14F-4D97-AF65-F5344CB8AC3E}">
        <p14:creationId xmlns:p14="http://schemas.microsoft.com/office/powerpoint/2010/main" val="4042914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3C4AA-4A61-AD59-475A-62EB59EFA37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FA2071A-FD1B-E65B-7A08-B4600E76A4BA}"/>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6D4A128-1145-7CC7-EA6A-283CBFC4B338}"/>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02454EDB-75A8-B1C1-02CA-3F795B411AB1}"/>
              </a:ext>
            </a:extLst>
          </p:cNvPr>
          <p:cNvSpPr>
            <a:spLocks noGrp="1"/>
          </p:cNvSpPr>
          <p:nvPr>
            <p:ph type="sldNum" sz="quarter" idx="10"/>
          </p:nvPr>
        </p:nvSpPr>
        <p:spPr/>
        <p:txBody>
          <a:bodyPr/>
          <a:lstStyle/>
          <a:p>
            <a:fld id="{3F0FFB1E-E4F6-4A73-B765-C3524EB3C4C3}" type="slidenum">
              <a:rPr lang="pt-BR" smtClean="0"/>
              <a:pPr/>
              <a:t>58</a:t>
            </a:fld>
            <a:endParaRPr lang="pt-BR"/>
          </a:p>
        </p:txBody>
      </p:sp>
    </p:spTree>
    <p:extLst>
      <p:ext uri="{BB962C8B-B14F-4D97-AF65-F5344CB8AC3E}">
        <p14:creationId xmlns:p14="http://schemas.microsoft.com/office/powerpoint/2010/main" val="31340497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E20F1-1330-049E-7A8C-55468A052CA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CD37E3B-50CA-78ED-FC93-D5A05E78157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0DFDC3F-BD86-A880-3AD0-88B638124E03}"/>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B3FD6BA7-3F7A-4122-1E64-1E2D677F6948}"/>
              </a:ext>
            </a:extLst>
          </p:cNvPr>
          <p:cNvSpPr>
            <a:spLocks noGrp="1"/>
          </p:cNvSpPr>
          <p:nvPr>
            <p:ph type="sldNum" sz="quarter" idx="10"/>
          </p:nvPr>
        </p:nvSpPr>
        <p:spPr/>
        <p:txBody>
          <a:bodyPr/>
          <a:lstStyle/>
          <a:p>
            <a:fld id="{3F0FFB1E-E4F6-4A73-B765-C3524EB3C4C3}" type="slidenum">
              <a:rPr lang="pt-BR" smtClean="0"/>
              <a:pPr/>
              <a:t>59</a:t>
            </a:fld>
            <a:endParaRPr lang="pt-BR"/>
          </a:p>
        </p:txBody>
      </p:sp>
    </p:spTree>
    <p:extLst>
      <p:ext uri="{BB962C8B-B14F-4D97-AF65-F5344CB8AC3E}">
        <p14:creationId xmlns:p14="http://schemas.microsoft.com/office/powerpoint/2010/main" val="19463488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7104D-5A4C-153C-79AB-AFC2B3EC140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981F632-0554-C6CF-0674-07BCFAB7FB0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60EC8F9-ACE3-19FB-500C-ED54F3B0184B}"/>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29877664-1D1C-7817-392C-B4CD3AC3CEEF}"/>
              </a:ext>
            </a:extLst>
          </p:cNvPr>
          <p:cNvSpPr>
            <a:spLocks noGrp="1"/>
          </p:cNvSpPr>
          <p:nvPr>
            <p:ph type="sldNum" sz="quarter" idx="10"/>
          </p:nvPr>
        </p:nvSpPr>
        <p:spPr/>
        <p:txBody>
          <a:bodyPr/>
          <a:lstStyle/>
          <a:p>
            <a:fld id="{3F0FFB1E-E4F6-4A73-B765-C3524EB3C4C3}" type="slidenum">
              <a:rPr lang="pt-BR" smtClean="0"/>
              <a:pPr/>
              <a:t>60</a:t>
            </a:fld>
            <a:endParaRPr lang="pt-BR"/>
          </a:p>
        </p:txBody>
      </p:sp>
    </p:spTree>
    <p:extLst>
      <p:ext uri="{BB962C8B-B14F-4D97-AF65-F5344CB8AC3E}">
        <p14:creationId xmlns:p14="http://schemas.microsoft.com/office/powerpoint/2010/main" val="2954563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8E2EE-F65C-9549-5A0A-95C47154928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862D2EF-F3A7-7607-8110-18FE3396424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FC0D1DB-24A4-EA6E-49AD-C74BC956A3B9}"/>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16BCF9DA-CB15-9042-C5E2-2DABDB22DF17}"/>
              </a:ext>
            </a:extLst>
          </p:cNvPr>
          <p:cNvSpPr>
            <a:spLocks noGrp="1"/>
          </p:cNvSpPr>
          <p:nvPr>
            <p:ph type="sldNum" sz="quarter" idx="10"/>
          </p:nvPr>
        </p:nvSpPr>
        <p:spPr/>
        <p:txBody>
          <a:bodyPr/>
          <a:lstStyle/>
          <a:p>
            <a:fld id="{3F0FFB1E-E4F6-4A73-B765-C3524EB3C4C3}" type="slidenum">
              <a:rPr lang="pt-BR" smtClean="0"/>
              <a:pPr/>
              <a:t>61</a:t>
            </a:fld>
            <a:endParaRPr lang="pt-BR"/>
          </a:p>
        </p:txBody>
      </p:sp>
    </p:spTree>
    <p:extLst>
      <p:ext uri="{BB962C8B-B14F-4D97-AF65-F5344CB8AC3E}">
        <p14:creationId xmlns:p14="http://schemas.microsoft.com/office/powerpoint/2010/main" val="1981072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135DC-9EFA-4B01-2ED7-DD853ADCEBE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5E033BC-E535-8128-66A8-092F83BFA9D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E2D9C73-12C3-AF78-92F0-8C7646C338A4}"/>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B4ACFA3B-B9D8-CF68-6DA0-AD195F094E66}"/>
              </a:ext>
            </a:extLst>
          </p:cNvPr>
          <p:cNvSpPr>
            <a:spLocks noGrp="1"/>
          </p:cNvSpPr>
          <p:nvPr>
            <p:ph type="sldNum" sz="quarter" idx="10"/>
          </p:nvPr>
        </p:nvSpPr>
        <p:spPr/>
        <p:txBody>
          <a:bodyPr/>
          <a:lstStyle/>
          <a:p>
            <a:fld id="{3F0FFB1E-E4F6-4A73-B765-C3524EB3C4C3}" type="slidenum">
              <a:rPr lang="pt-BR" smtClean="0"/>
              <a:pPr/>
              <a:t>12</a:t>
            </a:fld>
            <a:endParaRPr lang="pt-BR"/>
          </a:p>
        </p:txBody>
      </p:sp>
    </p:spTree>
    <p:extLst>
      <p:ext uri="{BB962C8B-B14F-4D97-AF65-F5344CB8AC3E}">
        <p14:creationId xmlns:p14="http://schemas.microsoft.com/office/powerpoint/2010/main" val="633592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7D2EE-AFBB-1ED1-27D0-BFFE56EC972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EC50CE1-0788-B228-B82F-68F16B16111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AB2458B-4E6A-9759-EBD8-B6FA81498FC3}"/>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541F9EFC-D8CB-4B4E-2085-A14101081662}"/>
              </a:ext>
            </a:extLst>
          </p:cNvPr>
          <p:cNvSpPr>
            <a:spLocks noGrp="1"/>
          </p:cNvSpPr>
          <p:nvPr>
            <p:ph type="sldNum" sz="quarter" idx="10"/>
          </p:nvPr>
        </p:nvSpPr>
        <p:spPr/>
        <p:txBody>
          <a:bodyPr/>
          <a:lstStyle/>
          <a:p>
            <a:fld id="{3F0FFB1E-E4F6-4A73-B765-C3524EB3C4C3}" type="slidenum">
              <a:rPr lang="pt-BR" smtClean="0"/>
              <a:pPr/>
              <a:t>13</a:t>
            </a:fld>
            <a:endParaRPr lang="pt-BR"/>
          </a:p>
        </p:txBody>
      </p:sp>
    </p:spTree>
    <p:extLst>
      <p:ext uri="{BB962C8B-B14F-4D97-AF65-F5344CB8AC3E}">
        <p14:creationId xmlns:p14="http://schemas.microsoft.com/office/powerpoint/2010/main" val="3471545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F103D-6DBC-9121-BCC2-4642E3D1B42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3A6E3E6-970F-A563-A40E-59CB2B92029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6A90C80-A6D6-407C-DF06-7243637E48DB}"/>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62B8D450-AD64-A801-15CB-D5EB015A025A}"/>
              </a:ext>
            </a:extLst>
          </p:cNvPr>
          <p:cNvSpPr>
            <a:spLocks noGrp="1"/>
          </p:cNvSpPr>
          <p:nvPr>
            <p:ph type="sldNum" sz="quarter" idx="10"/>
          </p:nvPr>
        </p:nvSpPr>
        <p:spPr/>
        <p:txBody>
          <a:bodyPr/>
          <a:lstStyle/>
          <a:p>
            <a:fld id="{3F0FFB1E-E4F6-4A73-B765-C3524EB3C4C3}" type="slidenum">
              <a:rPr lang="pt-BR" smtClean="0"/>
              <a:pPr/>
              <a:t>14</a:t>
            </a:fld>
            <a:endParaRPr lang="pt-BR"/>
          </a:p>
        </p:txBody>
      </p:sp>
    </p:spTree>
    <p:extLst>
      <p:ext uri="{BB962C8B-B14F-4D97-AF65-F5344CB8AC3E}">
        <p14:creationId xmlns:p14="http://schemas.microsoft.com/office/powerpoint/2010/main" val="2052934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6257E-5F98-E098-0383-B18DFCB8CFA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7B2550B-2A73-890D-B077-B5A9E51E543A}"/>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2772F73-FF4D-24A6-EE5B-FDBA639AB685}"/>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75DA997C-CB92-5BE3-A9ED-441E0F8E01E4}"/>
              </a:ext>
            </a:extLst>
          </p:cNvPr>
          <p:cNvSpPr>
            <a:spLocks noGrp="1"/>
          </p:cNvSpPr>
          <p:nvPr>
            <p:ph type="sldNum" sz="quarter" idx="10"/>
          </p:nvPr>
        </p:nvSpPr>
        <p:spPr/>
        <p:txBody>
          <a:bodyPr/>
          <a:lstStyle/>
          <a:p>
            <a:fld id="{3F0FFB1E-E4F6-4A73-B765-C3524EB3C4C3}" type="slidenum">
              <a:rPr lang="pt-BR" smtClean="0"/>
              <a:pPr/>
              <a:t>15</a:t>
            </a:fld>
            <a:endParaRPr lang="pt-BR"/>
          </a:p>
        </p:txBody>
      </p:sp>
    </p:spTree>
    <p:extLst>
      <p:ext uri="{BB962C8B-B14F-4D97-AF65-F5344CB8AC3E}">
        <p14:creationId xmlns:p14="http://schemas.microsoft.com/office/powerpoint/2010/main" val="2683384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519F1065-9BCC-4DF1-BFFB-75595F8700F4}" type="datetimeFigureOut">
              <a:rPr lang="pt-BR" smtClean="0"/>
              <a:pPr/>
              <a:t>09/02/2026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147384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pPr/>
              <a:t>09/02/2026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2682656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pPr/>
              <a:t>09/02/2026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1846845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pPr/>
              <a:t>09/02/2026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3692175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519F1065-9BCC-4DF1-BFFB-75595F8700F4}" type="datetimeFigureOut">
              <a:rPr lang="pt-BR" smtClean="0"/>
              <a:pPr/>
              <a:t>09/02/2026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2620164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519F1065-9BCC-4DF1-BFFB-75595F8700F4}" type="datetimeFigureOut">
              <a:rPr lang="pt-BR" smtClean="0"/>
              <a:pPr/>
              <a:t>09/02/2026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3985290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519F1065-9BCC-4DF1-BFFB-75595F8700F4}" type="datetimeFigureOut">
              <a:rPr lang="pt-BR" smtClean="0"/>
              <a:pPr/>
              <a:t>09/02/2026</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3341752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519F1065-9BCC-4DF1-BFFB-75595F8700F4}" type="datetimeFigureOut">
              <a:rPr lang="pt-BR" smtClean="0"/>
              <a:pPr/>
              <a:t>09/02/2026</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2367153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519F1065-9BCC-4DF1-BFFB-75595F8700F4}" type="datetimeFigureOut">
              <a:rPr lang="pt-BR" smtClean="0"/>
              <a:pPr/>
              <a:t>09/02/2026</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2750833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19F1065-9BCC-4DF1-BFFB-75595F8700F4}" type="datetimeFigureOut">
              <a:rPr lang="pt-BR" smtClean="0"/>
              <a:pPr/>
              <a:t>09/02/2026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2253781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19F1065-9BCC-4DF1-BFFB-75595F8700F4}" type="datetimeFigureOut">
              <a:rPr lang="pt-BR" smtClean="0"/>
              <a:pPr/>
              <a:t>09/02/2026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1784171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F1065-9BCC-4DF1-BFFB-75595F8700F4}" type="datetimeFigureOut">
              <a:rPr lang="pt-BR" smtClean="0"/>
              <a:pPr/>
              <a:t>09/02/2026</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EF8141-5781-4FD4-9552-C5D35CA5005E}" type="slidenum">
              <a:rPr lang="pt-BR" smtClean="0"/>
              <a:pPr/>
              <a:t>‹nº›</a:t>
            </a:fld>
            <a:endParaRPr lang="pt-BR"/>
          </a:p>
        </p:txBody>
      </p:sp>
    </p:spTree>
    <p:extLst>
      <p:ext uri="{BB962C8B-B14F-4D97-AF65-F5344CB8AC3E}">
        <p14:creationId xmlns:p14="http://schemas.microsoft.com/office/powerpoint/2010/main" val="2355665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10.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hemeOverride" Target="../theme/themeOverride11.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1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13.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hemeOverride" Target="../theme/themeOverride14.xml"/><Relationship Id="rId5" Type="http://schemas.openxmlformats.org/officeDocument/2006/relationships/image" Target="../media/image9.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hemeOverride" Target="../theme/themeOverride15.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hemeOverride" Target="../theme/themeOverride16.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hemeOverride" Target="../theme/themeOverride1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hemeOverride" Target="../theme/themeOverride18.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hemeOverride" Target="../theme/themeOverride19.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hemeOverride" Target="../theme/themeOverride20.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hemeOverride" Target="../theme/themeOverride21.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hemeOverride" Target="../theme/themeOverride2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hemeOverride" Target="../theme/themeOverride2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hemeOverride" Target="../theme/themeOverride24.xml"/><Relationship Id="rId5" Type="http://schemas.openxmlformats.org/officeDocument/2006/relationships/image" Target="../media/image10.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hemeOverride" Target="../theme/themeOverride25.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hemeOverride" Target="../theme/themeOverride26.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hemeOverride" Target="../theme/themeOverride27.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hemeOverride" Target="../theme/themeOverride28.xml"/><Relationship Id="rId5" Type="http://schemas.openxmlformats.org/officeDocument/2006/relationships/image" Target="../media/image11.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hemeOverride" Target="../theme/themeOverride29.xml"/><Relationship Id="rId5" Type="http://schemas.openxmlformats.org/officeDocument/2006/relationships/image" Target="../media/image12.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hemeOverride" Target="../theme/themeOverride30.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hemeOverride" Target="../theme/themeOverride31.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hemeOverride" Target="../theme/themeOverride32.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hemeOverride" Target="../theme/themeOverride33.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hemeOverride" Target="../theme/themeOverride34.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hemeOverride" Target="../theme/themeOverride35.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hemeOverride" Target="../theme/themeOverride36.xml"/><Relationship Id="rId5" Type="http://schemas.openxmlformats.org/officeDocument/2006/relationships/image" Target="../media/image13.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hemeOverride" Target="../theme/themeOverride37.xml"/><Relationship Id="rId5" Type="http://schemas.openxmlformats.org/officeDocument/2006/relationships/image" Target="../media/image14.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hemeOverride" Target="../theme/themeOverride38.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hemeOverride" Target="../theme/themeOverride39.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hemeOverride" Target="../theme/themeOverride40.xml"/><Relationship Id="rId4" Type="http://schemas.openxmlformats.org/officeDocument/2006/relationships/image" Target="../media/image15.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hemeOverride" Target="../theme/themeOverride41.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hemeOverride" Target="../theme/themeOverride42.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hemeOverride" Target="../theme/themeOverride43.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hemeOverride" Target="../theme/themeOverride44.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hemeOverride" Target="../theme/themeOverride45.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hemeOverride" Target="../theme/themeOverride46.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hemeOverride" Target="../theme/themeOverride47.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hemeOverride" Target="../theme/themeOverride48.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hemeOverride" Target="../theme/themeOverride49.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hemeOverride" Target="../theme/themeOverride50.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hemeOverride" Target="../theme/themeOverride51.xml"/><Relationship Id="rId5" Type="http://schemas.openxmlformats.org/officeDocument/2006/relationships/image" Target="../media/image16.pn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hemeOverride" Target="../theme/themeOverride52.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hemeOverride" Target="../theme/themeOverride53.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hemeOverride" Target="../theme/themeOverride54.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hemeOverride" Target="../theme/themeOverride55.xm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hemeOverride" Target="../theme/themeOverride56.xml"/><Relationship Id="rId5" Type="http://schemas.openxmlformats.org/officeDocument/2006/relationships/image" Target="../media/image17.png"/><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8301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40866CBB-5EA1-D267-A002-31D13EE53077}"/>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B6E4FCE2-E65E-58DE-1DC0-4AC144C164E4}"/>
              </a:ext>
            </a:extLst>
          </p:cNvPr>
          <p:cNvSpPr txBox="1"/>
          <p:nvPr/>
        </p:nvSpPr>
        <p:spPr>
          <a:xfrm>
            <a:off x="1865784" y="6309320"/>
            <a:ext cx="8460432" cy="261610"/>
          </a:xfrm>
          <a:prstGeom prst="rect">
            <a:avLst/>
          </a:prstGeom>
          <a:noFill/>
        </p:spPr>
        <p:txBody>
          <a:bodyPr wrap="square">
            <a:spAutoFit/>
          </a:bodyPr>
          <a:lstStyle/>
          <a:p>
            <a:r>
              <a:rPr lang="pt-BR" sz="1100" noProof="0" dirty="0"/>
              <a:t>/</a:t>
            </a:r>
          </a:p>
        </p:txBody>
      </p:sp>
      <p:sp>
        <p:nvSpPr>
          <p:cNvPr id="4" name="CaixaDeTexto 3">
            <a:extLst>
              <a:ext uri="{FF2B5EF4-FFF2-40B4-BE49-F238E27FC236}">
                <a16:creationId xmlns:a16="http://schemas.microsoft.com/office/drawing/2014/main" id="{92825518-874E-1125-7CC4-1B3A16A7F6DC}"/>
              </a:ext>
            </a:extLst>
          </p:cNvPr>
          <p:cNvSpPr txBox="1"/>
          <p:nvPr/>
        </p:nvSpPr>
        <p:spPr>
          <a:xfrm>
            <a:off x="1378634" y="1477108"/>
            <a:ext cx="8848577" cy="4524315"/>
          </a:xfrm>
          <a:prstGeom prst="rect">
            <a:avLst/>
          </a:prstGeom>
          <a:noFill/>
        </p:spPr>
        <p:txBody>
          <a:bodyPr wrap="square">
            <a:spAutoFit/>
          </a:bodyPr>
          <a:lstStyle/>
          <a:p>
            <a:r>
              <a:rPr lang="pt-BR" dirty="0"/>
              <a:t>Tipicidade Formal e Tipicidade Material</a:t>
            </a:r>
          </a:p>
          <a:p>
            <a:endParaRPr lang="pt-BR" dirty="0"/>
          </a:p>
          <a:p>
            <a:endParaRPr lang="pt-BR" dirty="0"/>
          </a:p>
          <a:p>
            <a:r>
              <a:rPr lang="pt-BR" dirty="0"/>
              <a:t>A caracterização da infração administrativa exige dupla tipicidade:</a:t>
            </a:r>
          </a:p>
          <a:p>
            <a:endParaRPr lang="pt-BR" dirty="0"/>
          </a:p>
          <a:p>
            <a:pPr lvl="1"/>
            <a:r>
              <a:rPr lang="pt-BR" b="1" dirty="0"/>
              <a:t>Tipicidade formal:</a:t>
            </a:r>
          </a:p>
          <a:p>
            <a:pPr lvl="1"/>
            <a:r>
              <a:rPr lang="pt-BR" dirty="0"/>
              <a:t>Enquadramento da conduta em dever, proibição ou norma prevista;</a:t>
            </a:r>
          </a:p>
          <a:p>
            <a:pPr lvl="1"/>
            <a:r>
              <a:rPr lang="pt-BR" dirty="0"/>
              <a:t>Correspondência abstrata entre fato e regra.</a:t>
            </a:r>
          </a:p>
          <a:p>
            <a:pPr lvl="1"/>
            <a:endParaRPr lang="pt-BR" dirty="0"/>
          </a:p>
          <a:p>
            <a:pPr lvl="1"/>
            <a:r>
              <a:rPr lang="pt-BR" b="1" dirty="0"/>
              <a:t>Tipicidade material:</a:t>
            </a:r>
          </a:p>
          <a:p>
            <a:pPr lvl="1"/>
            <a:r>
              <a:rPr lang="pt-BR" dirty="0"/>
              <a:t>Existência de lesão relevante ou risco concreto ao interesse público;</a:t>
            </a:r>
          </a:p>
          <a:p>
            <a:pPr lvl="1"/>
            <a:r>
              <a:rPr lang="pt-BR" dirty="0"/>
              <a:t>Avaliação da ofensividade da conduta.</a:t>
            </a:r>
          </a:p>
          <a:p>
            <a:endParaRPr lang="pt-BR" dirty="0"/>
          </a:p>
          <a:p>
            <a:endParaRPr lang="pt-BR" dirty="0"/>
          </a:p>
          <a:p>
            <a:r>
              <a:rPr lang="pt-BR" dirty="0"/>
              <a:t>➡️ Sem tipicidade material, não há infração sancionável.</a:t>
            </a:r>
          </a:p>
          <a:p>
            <a:pPr marL="342900" indent="-342900" algn="just">
              <a:buAutoNum type="arabicPeriod"/>
            </a:pPr>
            <a:endParaRPr lang="pt-BR" noProof="0" dirty="0"/>
          </a:p>
        </p:txBody>
      </p:sp>
      <p:sp>
        <p:nvSpPr>
          <p:cNvPr id="2" name="Chave Esquerda 1">
            <a:extLst>
              <a:ext uri="{FF2B5EF4-FFF2-40B4-BE49-F238E27FC236}">
                <a16:creationId xmlns:a16="http://schemas.microsoft.com/office/drawing/2014/main" id="{D0539A4E-EDEA-ED17-536F-735F7B83618C}"/>
              </a:ext>
            </a:extLst>
          </p:cNvPr>
          <p:cNvSpPr/>
          <p:nvPr/>
        </p:nvSpPr>
        <p:spPr>
          <a:xfrm>
            <a:off x="1558212" y="2752531"/>
            <a:ext cx="307572" cy="209005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Tree>
    <p:extLst>
      <p:ext uri="{BB962C8B-B14F-4D97-AF65-F5344CB8AC3E}">
        <p14:creationId xmlns:p14="http://schemas.microsoft.com/office/powerpoint/2010/main" val="1132712044"/>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8968B2F8-AA8A-9C1D-A6A3-F7DCFC189C3B}"/>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52018011-ADB8-BC01-93EB-EEEB745365D3}"/>
              </a:ext>
            </a:extLst>
          </p:cNvPr>
          <p:cNvSpPr txBox="1"/>
          <p:nvPr/>
        </p:nvSpPr>
        <p:spPr>
          <a:xfrm>
            <a:off x="1865784" y="6309320"/>
            <a:ext cx="8460432" cy="261610"/>
          </a:xfrm>
          <a:prstGeom prst="rect">
            <a:avLst/>
          </a:prstGeom>
          <a:noFill/>
        </p:spPr>
        <p:txBody>
          <a:bodyPr wrap="square">
            <a:spAutoFit/>
          </a:bodyPr>
          <a:lstStyle/>
          <a:p>
            <a:r>
              <a:rPr lang="pt-BR" sz="1100" noProof="0" dirty="0"/>
              <a:t>/</a:t>
            </a:r>
          </a:p>
        </p:txBody>
      </p:sp>
      <p:sp>
        <p:nvSpPr>
          <p:cNvPr id="4" name="CaixaDeTexto 3">
            <a:extLst>
              <a:ext uri="{FF2B5EF4-FFF2-40B4-BE49-F238E27FC236}">
                <a16:creationId xmlns:a16="http://schemas.microsoft.com/office/drawing/2014/main" id="{16A8BA06-ABE1-E457-A5C3-175F027A8708}"/>
              </a:ext>
            </a:extLst>
          </p:cNvPr>
          <p:cNvSpPr txBox="1"/>
          <p:nvPr/>
        </p:nvSpPr>
        <p:spPr>
          <a:xfrm>
            <a:off x="1378634" y="1477108"/>
            <a:ext cx="8848577" cy="5078313"/>
          </a:xfrm>
          <a:prstGeom prst="rect">
            <a:avLst/>
          </a:prstGeom>
          <a:noFill/>
        </p:spPr>
        <p:txBody>
          <a:bodyPr wrap="square">
            <a:spAutoFit/>
          </a:bodyPr>
          <a:lstStyle/>
          <a:p>
            <a:r>
              <a:rPr lang="pt-BR" dirty="0"/>
              <a:t>Tipicidade Formal: enquadramento normativo</a:t>
            </a:r>
          </a:p>
          <a:p>
            <a:endParaRPr lang="pt-BR" dirty="0"/>
          </a:p>
          <a:p>
            <a:r>
              <a:rPr lang="pt-BR" dirty="0"/>
              <a:t>A tipicidade formal consiste na adequação da conduta a uma regra previamente existente no ordenamento administrativo.</a:t>
            </a:r>
          </a:p>
          <a:p>
            <a:endParaRPr lang="pt-BR" dirty="0"/>
          </a:p>
          <a:p>
            <a:r>
              <a:rPr lang="pt-BR" dirty="0"/>
              <a:t>Características:</a:t>
            </a:r>
          </a:p>
          <a:p>
            <a:endParaRPr lang="pt-BR" dirty="0"/>
          </a:p>
          <a:p>
            <a:r>
              <a:rPr lang="pt-BR" dirty="0"/>
              <a:t>Correspondência entre o fato e:</a:t>
            </a:r>
          </a:p>
          <a:p>
            <a:pPr lvl="1"/>
            <a:r>
              <a:rPr lang="pt-BR" dirty="0"/>
              <a:t>dever funcional,</a:t>
            </a:r>
          </a:p>
          <a:p>
            <a:pPr lvl="1"/>
            <a:r>
              <a:rPr lang="pt-BR" dirty="0"/>
              <a:t>proibição legal,</a:t>
            </a:r>
          </a:p>
          <a:p>
            <a:pPr lvl="1"/>
            <a:r>
              <a:rPr lang="pt-BR" dirty="0"/>
              <a:t>norma interna ou estatutária;</a:t>
            </a:r>
          </a:p>
          <a:p>
            <a:pPr lvl="1"/>
            <a:endParaRPr lang="pt-BR" dirty="0"/>
          </a:p>
          <a:p>
            <a:r>
              <a:rPr lang="pt-BR" dirty="0"/>
              <a:t>Análise abstrata e objetiva;</a:t>
            </a:r>
          </a:p>
          <a:p>
            <a:endParaRPr lang="pt-BR" dirty="0"/>
          </a:p>
          <a:p>
            <a:r>
              <a:rPr lang="pt-BR" dirty="0"/>
              <a:t>Independe, neste momento, da gravidade do resultado.</a:t>
            </a:r>
          </a:p>
          <a:p>
            <a:r>
              <a:rPr lang="pt-BR" dirty="0"/>
              <a:t>📌 Exemplo: descumprimento de prazo, inobservância de procedimento, falha documental.</a:t>
            </a:r>
          </a:p>
          <a:p>
            <a:r>
              <a:rPr lang="pt-BR" dirty="0"/>
              <a:t>A tipicidade formal é condição necessária, mas não suficiente, para sancionar.</a:t>
            </a:r>
          </a:p>
          <a:p>
            <a:pPr algn="just"/>
            <a:endParaRPr lang="pt-BR" noProof="0" dirty="0"/>
          </a:p>
        </p:txBody>
      </p:sp>
    </p:spTree>
    <p:extLst>
      <p:ext uri="{BB962C8B-B14F-4D97-AF65-F5344CB8AC3E}">
        <p14:creationId xmlns:p14="http://schemas.microsoft.com/office/powerpoint/2010/main" val="444245897"/>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CB95BF07-1EAF-9A53-21E0-AC7C89233520}"/>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249F09B0-6D64-E03F-BC42-75C569151295}"/>
              </a:ext>
            </a:extLst>
          </p:cNvPr>
          <p:cNvSpPr txBox="1"/>
          <p:nvPr/>
        </p:nvSpPr>
        <p:spPr>
          <a:xfrm>
            <a:off x="1865784" y="6309320"/>
            <a:ext cx="8460432" cy="261610"/>
          </a:xfrm>
          <a:prstGeom prst="rect">
            <a:avLst/>
          </a:prstGeom>
          <a:noFill/>
        </p:spPr>
        <p:txBody>
          <a:bodyPr wrap="square">
            <a:spAutoFit/>
          </a:bodyPr>
          <a:lstStyle/>
          <a:p>
            <a:r>
              <a:rPr lang="pt-BR" sz="1100" noProof="0" dirty="0"/>
              <a:t>/</a:t>
            </a:r>
          </a:p>
        </p:txBody>
      </p:sp>
      <p:sp>
        <p:nvSpPr>
          <p:cNvPr id="4" name="CaixaDeTexto 3">
            <a:extLst>
              <a:ext uri="{FF2B5EF4-FFF2-40B4-BE49-F238E27FC236}">
                <a16:creationId xmlns:a16="http://schemas.microsoft.com/office/drawing/2014/main" id="{DD7B0AFE-3A56-2CBB-A917-DCC18DD71B5D}"/>
              </a:ext>
            </a:extLst>
          </p:cNvPr>
          <p:cNvSpPr txBox="1"/>
          <p:nvPr/>
        </p:nvSpPr>
        <p:spPr>
          <a:xfrm>
            <a:off x="1378634" y="1477108"/>
            <a:ext cx="8848577" cy="4247317"/>
          </a:xfrm>
          <a:prstGeom prst="rect">
            <a:avLst/>
          </a:prstGeom>
          <a:noFill/>
        </p:spPr>
        <p:txBody>
          <a:bodyPr wrap="square">
            <a:spAutoFit/>
          </a:bodyPr>
          <a:lstStyle/>
          <a:p>
            <a:r>
              <a:rPr lang="pt-BR" dirty="0"/>
              <a:t>Tipicidade Material: relevância e ofensividade</a:t>
            </a:r>
          </a:p>
          <a:p>
            <a:endParaRPr lang="pt-BR" dirty="0"/>
          </a:p>
          <a:p>
            <a:r>
              <a:rPr lang="pt-BR" dirty="0"/>
              <a:t>A tipicidade material exige que a conduta formalmente típica possua ofensividade relevante ao bem jurídico protegido pela Administração.</a:t>
            </a:r>
          </a:p>
          <a:p>
            <a:endParaRPr lang="pt-BR" dirty="0"/>
          </a:p>
          <a:p>
            <a:r>
              <a:rPr lang="pt-BR" dirty="0"/>
              <a:t>Elementos de análise:</a:t>
            </a:r>
          </a:p>
          <a:p>
            <a:endParaRPr lang="pt-BR" dirty="0"/>
          </a:p>
          <a:p>
            <a:pPr marL="285750" indent="-285750">
              <a:buFont typeface="Wingdings" panose="05000000000000000000" pitchFamily="2" charset="2"/>
              <a:buChar char="ü"/>
            </a:pPr>
            <a:r>
              <a:rPr lang="pt-BR" dirty="0"/>
              <a:t>Existência de dano ou risco concreto ao interesse público;</a:t>
            </a:r>
          </a:p>
          <a:p>
            <a:pPr marL="285750" indent="-285750">
              <a:buFont typeface="Wingdings" panose="05000000000000000000" pitchFamily="2" charset="2"/>
              <a:buChar char="ü"/>
            </a:pPr>
            <a:r>
              <a:rPr lang="pt-BR" dirty="0"/>
              <a:t>Comprometimento do serviço, da confiança institucional ou da legalidade substancial;</a:t>
            </a:r>
          </a:p>
          <a:p>
            <a:pPr marL="285750" indent="-285750">
              <a:buFont typeface="Wingdings" panose="05000000000000000000" pitchFamily="2" charset="2"/>
              <a:buChar char="ü"/>
            </a:pPr>
            <a:r>
              <a:rPr lang="pt-BR" dirty="0"/>
              <a:t>Avaliação da intensidade da conduta e de seus efeitos.</a:t>
            </a:r>
          </a:p>
          <a:p>
            <a:pPr marL="285750" indent="-285750">
              <a:buFont typeface="Wingdings" panose="05000000000000000000" pitchFamily="2" charset="2"/>
              <a:buChar char="ü"/>
            </a:pPr>
            <a:endParaRPr lang="pt-BR" dirty="0"/>
          </a:p>
          <a:p>
            <a:pPr marL="285750" indent="-285750">
              <a:buFont typeface="Wingdings" panose="05000000000000000000" pitchFamily="2" charset="2"/>
              <a:buChar char="ü"/>
            </a:pPr>
            <a:endParaRPr lang="pt-BR" dirty="0"/>
          </a:p>
          <a:p>
            <a:r>
              <a:rPr lang="pt-BR" dirty="0"/>
              <a:t>➡️ Sem lesividade significativa, não há infração materialmente típica.</a:t>
            </a:r>
          </a:p>
          <a:p>
            <a:r>
              <a:rPr lang="pt-BR" dirty="0"/>
              <a:t>O foco desloca-se do “descumprimento da forma” para o impacto real da conduta.</a:t>
            </a:r>
          </a:p>
          <a:p>
            <a:pPr algn="just"/>
            <a:endParaRPr lang="pt-BR" noProof="0" dirty="0"/>
          </a:p>
        </p:txBody>
      </p:sp>
    </p:spTree>
    <p:extLst>
      <p:ext uri="{BB962C8B-B14F-4D97-AF65-F5344CB8AC3E}">
        <p14:creationId xmlns:p14="http://schemas.microsoft.com/office/powerpoint/2010/main" val="2547477019"/>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BF4AA35D-E9B9-04C2-009D-03A04AFE9DB7}"/>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29B3BE88-A28E-EB7F-49BB-057E80447C5F}"/>
              </a:ext>
            </a:extLst>
          </p:cNvPr>
          <p:cNvSpPr txBox="1"/>
          <p:nvPr/>
        </p:nvSpPr>
        <p:spPr>
          <a:xfrm>
            <a:off x="1865784" y="6309320"/>
            <a:ext cx="8460432" cy="261610"/>
          </a:xfrm>
          <a:prstGeom prst="rect">
            <a:avLst/>
          </a:prstGeom>
          <a:noFill/>
        </p:spPr>
        <p:txBody>
          <a:bodyPr wrap="square">
            <a:spAutoFit/>
          </a:bodyPr>
          <a:lstStyle/>
          <a:p>
            <a:r>
              <a:rPr lang="pt-BR" sz="1100" noProof="0" dirty="0"/>
              <a:t>/</a:t>
            </a:r>
          </a:p>
        </p:txBody>
      </p:sp>
      <p:sp>
        <p:nvSpPr>
          <p:cNvPr id="4" name="CaixaDeTexto 3">
            <a:extLst>
              <a:ext uri="{FF2B5EF4-FFF2-40B4-BE49-F238E27FC236}">
                <a16:creationId xmlns:a16="http://schemas.microsoft.com/office/drawing/2014/main" id="{9F16F111-C802-2C46-2EC1-F91461227BCB}"/>
              </a:ext>
            </a:extLst>
          </p:cNvPr>
          <p:cNvSpPr txBox="1"/>
          <p:nvPr/>
        </p:nvSpPr>
        <p:spPr>
          <a:xfrm>
            <a:off x="1378634" y="1477108"/>
            <a:ext cx="8848577" cy="4524315"/>
          </a:xfrm>
          <a:prstGeom prst="rect">
            <a:avLst/>
          </a:prstGeom>
          <a:noFill/>
        </p:spPr>
        <p:txBody>
          <a:bodyPr wrap="square">
            <a:spAutoFit/>
          </a:bodyPr>
          <a:lstStyle/>
          <a:p>
            <a:pPr algn="just"/>
            <a:r>
              <a:rPr lang="pt-BR" dirty="0"/>
              <a:t>Impropriedade formal e atipicidade material</a:t>
            </a:r>
          </a:p>
          <a:p>
            <a:pPr algn="just"/>
            <a:r>
              <a:rPr lang="pt-BR" dirty="0"/>
              <a:t>Quando há tipicidade formal, mas ausência de tipicidade material, estamos diante de mera impropriedade formal.</a:t>
            </a:r>
          </a:p>
          <a:p>
            <a:pPr algn="just"/>
            <a:r>
              <a:rPr lang="pt-BR" dirty="0"/>
              <a:t>Consequências jurídicas:</a:t>
            </a:r>
          </a:p>
          <a:p>
            <a:pPr algn="just"/>
            <a:r>
              <a:rPr lang="pt-BR" dirty="0"/>
              <a:t>A conduta é materialmente atípica;</a:t>
            </a:r>
          </a:p>
          <a:p>
            <a:pPr algn="just"/>
            <a:r>
              <a:rPr lang="pt-BR" dirty="0"/>
              <a:t>Não legitima:</a:t>
            </a:r>
          </a:p>
          <a:p>
            <a:pPr lvl="1" algn="just"/>
            <a:r>
              <a:rPr lang="pt-BR" dirty="0"/>
              <a:t>instauração de processo punitivo,</a:t>
            </a:r>
          </a:p>
          <a:p>
            <a:pPr lvl="1" algn="just"/>
            <a:r>
              <a:rPr lang="pt-BR" dirty="0"/>
              <a:t>aplicação de sanção disciplinar;</a:t>
            </a:r>
          </a:p>
          <a:p>
            <a:pPr algn="just"/>
            <a:r>
              <a:rPr lang="pt-BR" dirty="0"/>
              <a:t>Impõe atuação administrativa corretiva e preventiva.</a:t>
            </a:r>
          </a:p>
          <a:p>
            <a:pPr algn="just"/>
            <a:r>
              <a:rPr lang="pt-BR" dirty="0"/>
              <a:t>📌 Providências adequadas:</a:t>
            </a:r>
          </a:p>
          <a:p>
            <a:pPr algn="just"/>
            <a:r>
              <a:rPr lang="pt-BR" dirty="0"/>
              <a:t>saneamento do ato;</a:t>
            </a:r>
          </a:p>
          <a:p>
            <a:pPr algn="just"/>
            <a:r>
              <a:rPr lang="pt-BR" dirty="0"/>
              <a:t>orientação funcional;</a:t>
            </a:r>
          </a:p>
          <a:p>
            <a:pPr algn="just"/>
            <a:r>
              <a:rPr lang="pt-BR" dirty="0"/>
              <a:t>capacitação;</a:t>
            </a:r>
          </a:p>
          <a:p>
            <a:pPr algn="just"/>
            <a:r>
              <a:rPr lang="pt-BR" dirty="0"/>
              <a:t>aprimoramento de controles.</a:t>
            </a:r>
          </a:p>
          <a:p>
            <a:pPr algn="just"/>
            <a:r>
              <a:rPr lang="pt-BR" dirty="0"/>
              <a:t>Punir impropriedade formal viola a lógica do Direito Administrativo Sancionador.</a:t>
            </a:r>
          </a:p>
          <a:p>
            <a:pPr algn="just"/>
            <a:endParaRPr lang="pt-BR" noProof="0" dirty="0"/>
          </a:p>
        </p:txBody>
      </p:sp>
    </p:spTree>
    <p:extLst>
      <p:ext uri="{BB962C8B-B14F-4D97-AF65-F5344CB8AC3E}">
        <p14:creationId xmlns:p14="http://schemas.microsoft.com/office/powerpoint/2010/main" val="2432301017"/>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69302A56-5690-72E8-94ED-96B6FAA6AADC}"/>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D3DDAB31-573E-FB27-7A7B-E2D15F921DE8}"/>
              </a:ext>
            </a:extLst>
          </p:cNvPr>
          <p:cNvSpPr txBox="1"/>
          <p:nvPr/>
        </p:nvSpPr>
        <p:spPr>
          <a:xfrm>
            <a:off x="1865784" y="6309320"/>
            <a:ext cx="8460432" cy="261610"/>
          </a:xfrm>
          <a:prstGeom prst="rect">
            <a:avLst/>
          </a:prstGeom>
          <a:noFill/>
        </p:spPr>
        <p:txBody>
          <a:bodyPr wrap="square">
            <a:spAutoFit/>
          </a:bodyPr>
          <a:lstStyle/>
          <a:p>
            <a:r>
              <a:rPr lang="pt-BR" sz="1100" noProof="0" dirty="0"/>
              <a:t>/</a:t>
            </a:r>
          </a:p>
        </p:txBody>
      </p:sp>
      <p:sp>
        <p:nvSpPr>
          <p:cNvPr id="4" name="CaixaDeTexto 3">
            <a:extLst>
              <a:ext uri="{FF2B5EF4-FFF2-40B4-BE49-F238E27FC236}">
                <a16:creationId xmlns:a16="http://schemas.microsoft.com/office/drawing/2014/main" id="{1D946113-7DC0-93EC-1305-4C90EA05D115}"/>
              </a:ext>
            </a:extLst>
          </p:cNvPr>
          <p:cNvSpPr txBox="1"/>
          <p:nvPr/>
        </p:nvSpPr>
        <p:spPr>
          <a:xfrm>
            <a:off x="1378634" y="1477108"/>
            <a:ext cx="8848577" cy="5355312"/>
          </a:xfrm>
          <a:prstGeom prst="rect">
            <a:avLst/>
          </a:prstGeom>
          <a:noFill/>
        </p:spPr>
        <p:txBody>
          <a:bodyPr wrap="square">
            <a:spAutoFit/>
          </a:bodyPr>
          <a:lstStyle/>
          <a:p>
            <a:pPr algn="just"/>
            <a:r>
              <a:rPr lang="pt-BR" dirty="0"/>
              <a:t>Tipicidade como limite ao poder punitivo</a:t>
            </a:r>
          </a:p>
          <a:p>
            <a:pPr algn="just"/>
            <a:endParaRPr lang="pt-BR" dirty="0"/>
          </a:p>
          <a:p>
            <a:pPr algn="just"/>
            <a:r>
              <a:rPr lang="pt-BR" dirty="0"/>
              <a:t>A exigência de tipicidade formal + material atua como freio jurídico ao jus puniendi estatal.</a:t>
            </a:r>
          </a:p>
          <a:p>
            <a:pPr algn="just"/>
            <a:endParaRPr lang="pt-BR" dirty="0"/>
          </a:p>
          <a:p>
            <a:pPr algn="just"/>
            <a:r>
              <a:rPr lang="pt-BR" dirty="0"/>
              <a:t>Funções estruturantes:</a:t>
            </a:r>
          </a:p>
          <a:p>
            <a:pPr algn="just"/>
            <a:endParaRPr lang="pt-BR" dirty="0"/>
          </a:p>
          <a:p>
            <a:pPr marL="285750" indent="-285750" algn="just">
              <a:buFont typeface="Wingdings" panose="05000000000000000000" pitchFamily="2" charset="2"/>
              <a:buChar char="Ø"/>
            </a:pPr>
            <a:r>
              <a:rPr lang="pt-BR" dirty="0"/>
              <a:t>Evitar punições automáticas e simbólicas;</a:t>
            </a:r>
          </a:p>
          <a:p>
            <a:pPr marL="285750" indent="-285750" algn="just">
              <a:buFont typeface="Wingdings" panose="05000000000000000000" pitchFamily="2" charset="2"/>
              <a:buChar char="Ø"/>
            </a:pPr>
            <a:r>
              <a:rPr lang="pt-BR" dirty="0"/>
              <a:t>Preservar a proporcionalidade e a razoabilidade;</a:t>
            </a:r>
          </a:p>
          <a:p>
            <a:pPr marL="285750" indent="-285750" algn="just">
              <a:buFont typeface="Wingdings" panose="05000000000000000000" pitchFamily="2" charset="2"/>
              <a:buChar char="Ø"/>
            </a:pPr>
            <a:r>
              <a:rPr lang="pt-BR" dirty="0"/>
              <a:t>Direcionar corretamente o rito:</a:t>
            </a:r>
          </a:p>
          <a:p>
            <a:pPr marL="285750" indent="-285750" algn="just">
              <a:buFont typeface="Wingdings" panose="05000000000000000000" pitchFamily="2" charset="2"/>
              <a:buChar char="Ø"/>
            </a:pPr>
            <a:endParaRPr lang="pt-BR" dirty="0"/>
          </a:p>
          <a:p>
            <a:pPr lvl="5" algn="just"/>
            <a:r>
              <a:rPr lang="pt-BR" b="1" dirty="0"/>
              <a:t>impropriedade → saneamento;</a:t>
            </a:r>
          </a:p>
          <a:p>
            <a:pPr lvl="5" algn="just"/>
            <a:r>
              <a:rPr lang="pt-BR" b="1" dirty="0"/>
              <a:t>infração relevante → sindicância/PAD;</a:t>
            </a:r>
          </a:p>
          <a:p>
            <a:pPr lvl="5" algn="just"/>
            <a:endParaRPr lang="pt-BR" b="1" dirty="0"/>
          </a:p>
          <a:p>
            <a:r>
              <a:rPr lang="pt-BR" dirty="0"/>
              <a:t>Proteger a legitimidade do sistema disciplinar.</a:t>
            </a:r>
          </a:p>
          <a:p>
            <a:endParaRPr lang="pt-BR" dirty="0"/>
          </a:p>
          <a:p>
            <a:r>
              <a:rPr lang="pt-BR" dirty="0"/>
              <a:t> Conclusão-chave:</a:t>
            </a:r>
            <a:br>
              <a:rPr lang="pt-BR" dirty="0"/>
            </a:br>
            <a:r>
              <a:rPr lang="pt-BR" dirty="0"/>
              <a:t>Nem toda conduta irregular é infração administrativa,</a:t>
            </a:r>
            <a:br>
              <a:rPr lang="pt-BR" dirty="0"/>
            </a:br>
            <a:r>
              <a:rPr lang="pt-BR" dirty="0"/>
              <a:t>e nem toda infração formal autoriza sanção.</a:t>
            </a:r>
          </a:p>
          <a:p>
            <a:pPr marL="342900" indent="-342900" algn="just">
              <a:buAutoNum type="arabicPeriod"/>
            </a:pPr>
            <a:endParaRPr lang="pt-BR" noProof="0" dirty="0"/>
          </a:p>
        </p:txBody>
      </p:sp>
    </p:spTree>
    <p:extLst>
      <p:ext uri="{BB962C8B-B14F-4D97-AF65-F5344CB8AC3E}">
        <p14:creationId xmlns:p14="http://schemas.microsoft.com/office/powerpoint/2010/main" val="1958872245"/>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7B862ADE-295E-AE2C-3718-FAA704E25E0B}"/>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08492F0B-435E-BCE7-48E3-4B7BC7A2B9DE}"/>
              </a:ext>
            </a:extLst>
          </p:cNvPr>
          <p:cNvSpPr txBox="1"/>
          <p:nvPr/>
        </p:nvSpPr>
        <p:spPr>
          <a:xfrm>
            <a:off x="1865784" y="6309320"/>
            <a:ext cx="8460432" cy="261610"/>
          </a:xfrm>
          <a:prstGeom prst="rect">
            <a:avLst/>
          </a:prstGeom>
          <a:noFill/>
        </p:spPr>
        <p:txBody>
          <a:bodyPr wrap="square">
            <a:spAutoFit/>
          </a:bodyPr>
          <a:lstStyle/>
          <a:p>
            <a:r>
              <a:rPr lang="pt-BR" sz="1100" noProof="0" dirty="0"/>
              <a:t>/</a:t>
            </a:r>
          </a:p>
        </p:txBody>
      </p:sp>
      <p:graphicFrame>
        <p:nvGraphicFramePr>
          <p:cNvPr id="2" name="Tabela 1">
            <a:extLst>
              <a:ext uri="{FF2B5EF4-FFF2-40B4-BE49-F238E27FC236}">
                <a16:creationId xmlns:a16="http://schemas.microsoft.com/office/drawing/2014/main" id="{6EB3569B-17FD-E61D-DA15-C6249603E81C}"/>
              </a:ext>
            </a:extLst>
          </p:cNvPr>
          <p:cNvGraphicFramePr>
            <a:graphicFrameLocks noGrp="1"/>
          </p:cNvGraphicFramePr>
          <p:nvPr>
            <p:extLst>
              <p:ext uri="{D42A27DB-BD31-4B8C-83A1-F6EECF244321}">
                <p14:modId xmlns:p14="http://schemas.microsoft.com/office/powerpoint/2010/main" val="674361175"/>
              </p:ext>
            </p:extLst>
          </p:nvPr>
        </p:nvGraphicFramePr>
        <p:xfrm>
          <a:off x="1367491" y="1229439"/>
          <a:ext cx="9969204" cy="3720062"/>
        </p:xfrm>
        <a:graphic>
          <a:graphicData uri="http://schemas.openxmlformats.org/drawingml/2006/table">
            <a:tbl>
              <a:tblPr>
                <a:tableStyleId>{08FB837D-C827-4EFA-A057-4D05807E0F7C}</a:tableStyleId>
              </a:tblPr>
              <a:tblGrid>
                <a:gridCol w="2374085">
                  <a:extLst>
                    <a:ext uri="{9D8B030D-6E8A-4147-A177-3AD203B41FA5}">
                      <a16:colId xmlns:a16="http://schemas.microsoft.com/office/drawing/2014/main" val="3182755757"/>
                    </a:ext>
                  </a:extLst>
                </a:gridCol>
                <a:gridCol w="3788228">
                  <a:extLst>
                    <a:ext uri="{9D8B030D-6E8A-4147-A177-3AD203B41FA5}">
                      <a16:colId xmlns:a16="http://schemas.microsoft.com/office/drawing/2014/main" val="1513639469"/>
                    </a:ext>
                  </a:extLst>
                </a:gridCol>
                <a:gridCol w="3806891">
                  <a:extLst>
                    <a:ext uri="{9D8B030D-6E8A-4147-A177-3AD203B41FA5}">
                      <a16:colId xmlns:a16="http://schemas.microsoft.com/office/drawing/2014/main" val="368830373"/>
                    </a:ext>
                  </a:extLst>
                </a:gridCol>
              </a:tblGrid>
              <a:tr h="186671">
                <a:tc>
                  <a:txBody>
                    <a:bodyPr/>
                    <a:lstStyle/>
                    <a:p>
                      <a:pPr>
                        <a:buNone/>
                      </a:pPr>
                      <a:r>
                        <a:rPr lang="pt-BR" sz="1400" b="1"/>
                        <a:t>Aspecto</a:t>
                      </a:r>
                      <a:endParaRPr lang="pt-BR" sz="1400"/>
                    </a:p>
                  </a:txBody>
                  <a:tcPr marL="70183" marR="70183" marT="35091" marB="35091" anchor="ctr"/>
                </a:tc>
                <a:tc>
                  <a:txBody>
                    <a:bodyPr/>
                    <a:lstStyle/>
                    <a:p>
                      <a:pPr>
                        <a:buNone/>
                      </a:pPr>
                      <a:r>
                        <a:rPr lang="pt-BR" sz="1400" b="1"/>
                        <a:t>Tipicidade Formal</a:t>
                      </a:r>
                      <a:endParaRPr lang="pt-BR" sz="1400"/>
                    </a:p>
                  </a:txBody>
                  <a:tcPr marL="70183" marR="70183" marT="35091" marB="35091" anchor="ctr"/>
                </a:tc>
                <a:tc>
                  <a:txBody>
                    <a:bodyPr/>
                    <a:lstStyle/>
                    <a:p>
                      <a:pPr>
                        <a:buNone/>
                      </a:pPr>
                      <a:r>
                        <a:rPr lang="pt-BR" sz="1400" b="1"/>
                        <a:t>Tipicidade Material</a:t>
                      </a:r>
                      <a:endParaRPr lang="pt-BR" sz="1400"/>
                    </a:p>
                  </a:txBody>
                  <a:tcPr marL="70183" marR="70183" marT="35091" marB="35091" anchor="ctr"/>
                </a:tc>
                <a:extLst>
                  <a:ext uri="{0D108BD9-81ED-4DB2-BD59-A6C34878D82A}">
                    <a16:rowId xmlns:a16="http://schemas.microsoft.com/office/drawing/2014/main" val="3380645541"/>
                  </a:ext>
                </a:extLst>
              </a:tr>
              <a:tr h="327137">
                <a:tc>
                  <a:txBody>
                    <a:bodyPr/>
                    <a:lstStyle/>
                    <a:p>
                      <a:pPr>
                        <a:buNone/>
                      </a:pPr>
                      <a:r>
                        <a:rPr lang="pt-BR" sz="1400" b="1" dirty="0"/>
                        <a:t>Conceito</a:t>
                      </a:r>
                      <a:endParaRPr lang="pt-BR" sz="1400" dirty="0"/>
                    </a:p>
                  </a:txBody>
                  <a:tcPr marL="70183" marR="70183" marT="35091" marB="35091" anchor="ctr"/>
                </a:tc>
                <a:tc>
                  <a:txBody>
                    <a:bodyPr/>
                    <a:lstStyle/>
                    <a:p>
                      <a:pPr>
                        <a:buNone/>
                      </a:pPr>
                      <a:r>
                        <a:rPr lang="pt-BR" sz="1400"/>
                        <a:t>Adequação da conduta a dever, proibição ou norma prevista</a:t>
                      </a:r>
                    </a:p>
                  </a:txBody>
                  <a:tcPr marL="70183" marR="70183" marT="35091" marB="35091" anchor="ctr"/>
                </a:tc>
                <a:tc>
                  <a:txBody>
                    <a:bodyPr/>
                    <a:lstStyle/>
                    <a:p>
                      <a:pPr>
                        <a:buNone/>
                      </a:pPr>
                      <a:r>
                        <a:rPr lang="pt-BR" sz="1400"/>
                        <a:t>Avaliação da relevância, ofensividade e impacto da conduta</a:t>
                      </a:r>
                    </a:p>
                  </a:txBody>
                  <a:tcPr marL="70183" marR="70183" marT="35091" marB="35091" anchor="ctr"/>
                </a:tc>
                <a:extLst>
                  <a:ext uri="{0D108BD9-81ED-4DB2-BD59-A6C34878D82A}">
                    <a16:rowId xmlns:a16="http://schemas.microsoft.com/office/drawing/2014/main" val="746161094"/>
                  </a:ext>
                </a:extLst>
              </a:tr>
              <a:tr h="327137">
                <a:tc>
                  <a:txBody>
                    <a:bodyPr/>
                    <a:lstStyle/>
                    <a:p>
                      <a:pPr>
                        <a:buNone/>
                      </a:pPr>
                      <a:r>
                        <a:rPr lang="pt-BR" sz="1400" b="1" dirty="0"/>
                        <a:t>Objeto de análise</a:t>
                      </a:r>
                      <a:endParaRPr lang="pt-BR" sz="1400" dirty="0"/>
                    </a:p>
                  </a:txBody>
                  <a:tcPr marL="70183" marR="70183" marT="35091" marB="35091" anchor="ctr"/>
                </a:tc>
                <a:tc>
                  <a:txBody>
                    <a:bodyPr/>
                    <a:lstStyle/>
                    <a:p>
                      <a:pPr>
                        <a:buNone/>
                      </a:pPr>
                      <a:r>
                        <a:rPr lang="pt-BR" sz="1400"/>
                        <a:t>O enquadramento normativo do fato</a:t>
                      </a:r>
                    </a:p>
                  </a:txBody>
                  <a:tcPr marL="70183" marR="70183" marT="35091" marB="35091" anchor="ctr"/>
                </a:tc>
                <a:tc>
                  <a:txBody>
                    <a:bodyPr/>
                    <a:lstStyle/>
                    <a:p>
                      <a:pPr>
                        <a:buNone/>
                      </a:pPr>
                      <a:r>
                        <a:rPr lang="pt-BR" sz="1400"/>
                        <a:t>A lesão ou risco concreto ao interesse público</a:t>
                      </a:r>
                    </a:p>
                  </a:txBody>
                  <a:tcPr marL="70183" marR="70183" marT="35091" marB="35091" anchor="ctr"/>
                </a:tc>
                <a:extLst>
                  <a:ext uri="{0D108BD9-81ED-4DB2-BD59-A6C34878D82A}">
                    <a16:rowId xmlns:a16="http://schemas.microsoft.com/office/drawing/2014/main" val="1845735678"/>
                  </a:ext>
                </a:extLst>
              </a:tr>
              <a:tr h="186671">
                <a:tc>
                  <a:txBody>
                    <a:bodyPr/>
                    <a:lstStyle/>
                    <a:p>
                      <a:pPr>
                        <a:buNone/>
                      </a:pPr>
                      <a:r>
                        <a:rPr lang="pt-BR" sz="1400" b="1"/>
                        <a:t>Natureza</a:t>
                      </a:r>
                      <a:endParaRPr lang="pt-BR" sz="1400"/>
                    </a:p>
                  </a:txBody>
                  <a:tcPr marL="70183" marR="70183" marT="35091" marB="35091" anchor="ctr"/>
                </a:tc>
                <a:tc>
                  <a:txBody>
                    <a:bodyPr/>
                    <a:lstStyle/>
                    <a:p>
                      <a:pPr>
                        <a:buNone/>
                      </a:pPr>
                      <a:r>
                        <a:rPr lang="pt-BR" sz="1400"/>
                        <a:t>Abstrata e objetiva</a:t>
                      </a:r>
                    </a:p>
                  </a:txBody>
                  <a:tcPr marL="70183" marR="70183" marT="35091" marB="35091" anchor="ctr"/>
                </a:tc>
                <a:tc>
                  <a:txBody>
                    <a:bodyPr/>
                    <a:lstStyle/>
                    <a:p>
                      <a:pPr>
                        <a:buNone/>
                      </a:pPr>
                      <a:r>
                        <a:rPr lang="pt-BR" sz="1400"/>
                        <a:t>Concreta e valorativa</a:t>
                      </a:r>
                    </a:p>
                  </a:txBody>
                  <a:tcPr marL="70183" marR="70183" marT="35091" marB="35091" anchor="ctr"/>
                </a:tc>
                <a:extLst>
                  <a:ext uri="{0D108BD9-81ED-4DB2-BD59-A6C34878D82A}">
                    <a16:rowId xmlns:a16="http://schemas.microsoft.com/office/drawing/2014/main" val="4240822829"/>
                  </a:ext>
                </a:extLst>
              </a:tr>
              <a:tr h="327137">
                <a:tc>
                  <a:txBody>
                    <a:bodyPr/>
                    <a:lstStyle/>
                    <a:p>
                      <a:pPr>
                        <a:buNone/>
                      </a:pPr>
                      <a:r>
                        <a:rPr lang="pt-BR" sz="1400" b="1"/>
                        <a:t>Pergunta-chave</a:t>
                      </a:r>
                      <a:endParaRPr lang="pt-BR" sz="1400"/>
                    </a:p>
                  </a:txBody>
                  <a:tcPr marL="70183" marR="70183" marT="35091" marB="35091" anchor="ctr"/>
                </a:tc>
                <a:tc>
                  <a:txBody>
                    <a:bodyPr/>
                    <a:lstStyle/>
                    <a:p>
                      <a:pPr>
                        <a:buNone/>
                      </a:pPr>
                      <a:r>
                        <a:rPr lang="pt-BR" sz="1400"/>
                        <a:t>A conduta viola alguma regra?</a:t>
                      </a:r>
                    </a:p>
                  </a:txBody>
                  <a:tcPr marL="70183" marR="70183" marT="35091" marB="35091" anchor="ctr"/>
                </a:tc>
                <a:tc>
                  <a:txBody>
                    <a:bodyPr/>
                    <a:lstStyle/>
                    <a:p>
                      <a:pPr>
                        <a:buNone/>
                      </a:pPr>
                      <a:r>
                        <a:rPr lang="pt-BR" sz="1400"/>
                        <a:t>Essa violação é juridicamente relevante?</a:t>
                      </a:r>
                    </a:p>
                  </a:txBody>
                  <a:tcPr marL="70183" marR="70183" marT="35091" marB="35091" anchor="ctr"/>
                </a:tc>
                <a:extLst>
                  <a:ext uri="{0D108BD9-81ED-4DB2-BD59-A6C34878D82A}">
                    <a16:rowId xmlns:a16="http://schemas.microsoft.com/office/drawing/2014/main" val="1602093660"/>
                  </a:ext>
                </a:extLst>
              </a:tr>
              <a:tr h="186671">
                <a:tc>
                  <a:txBody>
                    <a:bodyPr/>
                    <a:lstStyle/>
                    <a:p>
                      <a:pPr>
                        <a:buNone/>
                      </a:pPr>
                      <a:r>
                        <a:rPr lang="pt-BR" sz="1400" b="1"/>
                        <a:t>Foco</a:t>
                      </a:r>
                      <a:endParaRPr lang="pt-BR" sz="1400"/>
                    </a:p>
                  </a:txBody>
                  <a:tcPr marL="70183" marR="70183" marT="35091" marB="35091" anchor="ctr"/>
                </a:tc>
                <a:tc>
                  <a:txBody>
                    <a:bodyPr/>
                    <a:lstStyle/>
                    <a:p>
                      <a:pPr>
                        <a:buNone/>
                      </a:pPr>
                      <a:r>
                        <a:rPr lang="pt-BR" sz="1400"/>
                        <a:t>Forma e subsunção legal</a:t>
                      </a:r>
                    </a:p>
                  </a:txBody>
                  <a:tcPr marL="70183" marR="70183" marT="35091" marB="35091" anchor="ctr"/>
                </a:tc>
                <a:tc>
                  <a:txBody>
                    <a:bodyPr/>
                    <a:lstStyle/>
                    <a:p>
                      <a:pPr>
                        <a:buNone/>
                      </a:pPr>
                      <a:r>
                        <a:rPr lang="pt-BR" sz="1400"/>
                        <a:t>Resultado, dano e gravidade</a:t>
                      </a:r>
                    </a:p>
                  </a:txBody>
                  <a:tcPr marL="70183" marR="70183" marT="35091" marB="35091" anchor="ctr"/>
                </a:tc>
                <a:extLst>
                  <a:ext uri="{0D108BD9-81ED-4DB2-BD59-A6C34878D82A}">
                    <a16:rowId xmlns:a16="http://schemas.microsoft.com/office/drawing/2014/main" val="192939152"/>
                  </a:ext>
                </a:extLst>
              </a:tr>
              <a:tr h="327137">
                <a:tc>
                  <a:txBody>
                    <a:bodyPr/>
                    <a:lstStyle/>
                    <a:p>
                      <a:pPr>
                        <a:buNone/>
                      </a:pPr>
                      <a:r>
                        <a:rPr lang="pt-BR" sz="1400" b="1"/>
                        <a:t>Resultado possível</a:t>
                      </a:r>
                      <a:endParaRPr lang="pt-BR" sz="1400"/>
                    </a:p>
                  </a:txBody>
                  <a:tcPr marL="70183" marR="70183" marT="35091" marB="35091" anchor="ctr"/>
                </a:tc>
                <a:tc>
                  <a:txBody>
                    <a:bodyPr/>
                    <a:lstStyle/>
                    <a:p>
                      <a:pPr>
                        <a:buNone/>
                      </a:pPr>
                      <a:r>
                        <a:rPr lang="pt-BR" sz="1400"/>
                        <a:t>Conduta formalmente irregular</a:t>
                      </a:r>
                    </a:p>
                  </a:txBody>
                  <a:tcPr marL="70183" marR="70183" marT="35091" marB="35091" anchor="ctr"/>
                </a:tc>
                <a:tc>
                  <a:txBody>
                    <a:bodyPr/>
                    <a:lstStyle/>
                    <a:p>
                      <a:pPr>
                        <a:buNone/>
                      </a:pPr>
                      <a:r>
                        <a:rPr lang="pt-BR" sz="1400" dirty="0"/>
                        <a:t>Conduta materialmente típica ou atípica</a:t>
                      </a:r>
                    </a:p>
                  </a:txBody>
                  <a:tcPr marL="70183" marR="70183" marT="35091" marB="35091" anchor="ctr"/>
                </a:tc>
                <a:extLst>
                  <a:ext uri="{0D108BD9-81ED-4DB2-BD59-A6C34878D82A}">
                    <a16:rowId xmlns:a16="http://schemas.microsoft.com/office/drawing/2014/main" val="326960027"/>
                  </a:ext>
                </a:extLst>
              </a:tr>
              <a:tr h="186671">
                <a:tc>
                  <a:txBody>
                    <a:bodyPr/>
                    <a:lstStyle/>
                    <a:p>
                      <a:pPr>
                        <a:buNone/>
                      </a:pPr>
                      <a:r>
                        <a:rPr lang="pt-BR" sz="1400" b="1"/>
                        <a:t>Impropriedade formal</a:t>
                      </a:r>
                      <a:endParaRPr lang="pt-BR" sz="1400"/>
                    </a:p>
                  </a:txBody>
                  <a:tcPr marL="70183" marR="70183" marT="35091" marB="35091" anchor="ctr"/>
                </a:tc>
                <a:tc>
                  <a:txBody>
                    <a:bodyPr/>
                    <a:lstStyle/>
                    <a:p>
                      <a:pPr>
                        <a:buNone/>
                      </a:pPr>
                      <a:r>
                        <a:rPr lang="pt-BR" sz="1400"/>
                        <a:t>Pode existir</a:t>
                      </a:r>
                    </a:p>
                  </a:txBody>
                  <a:tcPr marL="70183" marR="70183" marT="35091" marB="35091" anchor="ctr"/>
                </a:tc>
                <a:tc>
                  <a:txBody>
                    <a:bodyPr/>
                    <a:lstStyle/>
                    <a:p>
                      <a:pPr>
                        <a:buNone/>
                      </a:pPr>
                      <a:r>
                        <a:rPr lang="pt-BR" sz="1400" dirty="0"/>
                        <a:t>Configura-se quando ausente</a:t>
                      </a:r>
                    </a:p>
                  </a:txBody>
                  <a:tcPr marL="70183" marR="70183" marT="35091" marB="35091" anchor="ctr"/>
                </a:tc>
                <a:extLst>
                  <a:ext uri="{0D108BD9-81ED-4DB2-BD59-A6C34878D82A}">
                    <a16:rowId xmlns:a16="http://schemas.microsoft.com/office/drawing/2014/main" val="444882865"/>
                  </a:ext>
                </a:extLst>
              </a:tr>
              <a:tr h="327137">
                <a:tc>
                  <a:txBody>
                    <a:bodyPr/>
                    <a:lstStyle/>
                    <a:p>
                      <a:pPr>
                        <a:buNone/>
                      </a:pPr>
                      <a:r>
                        <a:rPr lang="pt-BR" sz="1400" b="1"/>
                        <a:t>Consequência jurídica</a:t>
                      </a:r>
                      <a:endParaRPr lang="pt-BR" sz="1400"/>
                    </a:p>
                  </a:txBody>
                  <a:tcPr marL="70183" marR="70183" marT="35091" marB="35091" anchor="ctr"/>
                </a:tc>
                <a:tc>
                  <a:txBody>
                    <a:bodyPr/>
                    <a:lstStyle/>
                    <a:p>
                      <a:pPr>
                        <a:buNone/>
                      </a:pPr>
                      <a:r>
                        <a:rPr lang="pt-BR" sz="1400"/>
                        <a:t>Não autoriza sanção isoladamente</a:t>
                      </a:r>
                    </a:p>
                  </a:txBody>
                  <a:tcPr marL="70183" marR="70183" marT="35091" marB="35091" anchor="ctr"/>
                </a:tc>
                <a:tc>
                  <a:txBody>
                    <a:bodyPr/>
                    <a:lstStyle/>
                    <a:p>
                      <a:pPr>
                        <a:buNone/>
                      </a:pPr>
                      <a:r>
                        <a:rPr lang="pt-BR" sz="1400"/>
                        <a:t>Define se há ou não infração sancionável</a:t>
                      </a:r>
                    </a:p>
                  </a:txBody>
                  <a:tcPr marL="70183" marR="70183" marT="35091" marB="35091" anchor="ctr"/>
                </a:tc>
                <a:extLst>
                  <a:ext uri="{0D108BD9-81ED-4DB2-BD59-A6C34878D82A}">
                    <a16:rowId xmlns:a16="http://schemas.microsoft.com/office/drawing/2014/main" val="2999923416"/>
                  </a:ext>
                </a:extLst>
              </a:tr>
              <a:tr h="186671">
                <a:tc>
                  <a:txBody>
                    <a:bodyPr/>
                    <a:lstStyle/>
                    <a:p>
                      <a:pPr>
                        <a:buNone/>
                      </a:pPr>
                      <a:r>
                        <a:rPr lang="pt-BR" sz="1400" b="1"/>
                        <a:t>Providência adequada</a:t>
                      </a:r>
                      <a:endParaRPr lang="pt-BR" sz="1400"/>
                    </a:p>
                  </a:txBody>
                  <a:tcPr marL="70183" marR="70183" marT="35091" marB="35091" anchor="ctr"/>
                </a:tc>
                <a:tc>
                  <a:txBody>
                    <a:bodyPr/>
                    <a:lstStyle/>
                    <a:p>
                      <a:pPr>
                        <a:buNone/>
                      </a:pPr>
                      <a:r>
                        <a:rPr lang="pt-BR" sz="1400"/>
                        <a:t>Prosseguir para análise material</a:t>
                      </a:r>
                    </a:p>
                  </a:txBody>
                  <a:tcPr marL="70183" marR="70183" marT="35091" marB="35091" anchor="ctr"/>
                </a:tc>
                <a:tc>
                  <a:txBody>
                    <a:bodyPr/>
                    <a:lstStyle/>
                    <a:p>
                      <a:pPr>
                        <a:buNone/>
                      </a:pPr>
                      <a:r>
                        <a:rPr lang="pt-BR" sz="1400"/>
                        <a:t>Saneamento </a:t>
                      </a:r>
                      <a:r>
                        <a:rPr lang="pt-BR" sz="1400" b="1"/>
                        <a:t>ou</a:t>
                      </a:r>
                      <a:r>
                        <a:rPr lang="pt-BR" sz="1400"/>
                        <a:t> apuração punitiva</a:t>
                      </a:r>
                    </a:p>
                  </a:txBody>
                  <a:tcPr marL="70183" marR="70183" marT="35091" marB="35091" anchor="ctr"/>
                </a:tc>
                <a:extLst>
                  <a:ext uri="{0D108BD9-81ED-4DB2-BD59-A6C34878D82A}">
                    <a16:rowId xmlns:a16="http://schemas.microsoft.com/office/drawing/2014/main" val="102624152"/>
                  </a:ext>
                </a:extLst>
              </a:tr>
              <a:tr h="327137">
                <a:tc>
                  <a:txBody>
                    <a:bodyPr/>
                    <a:lstStyle/>
                    <a:p>
                      <a:pPr>
                        <a:buNone/>
                      </a:pPr>
                      <a:r>
                        <a:rPr lang="pt-BR" sz="1400" b="1"/>
                        <a:t>Relação com sanção</a:t>
                      </a:r>
                      <a:endParaRPr lang="pt-BR" sz="1400"/>
                    </a:p>
                  </a:txBody>
                  <a:tcPr marL="70183" marR="70183" marT="35091" marB="35091" anchor="ctr"/>
                </a:tc>
                <a:tc>
                  <a:txBody>
                    <a:bodyPr/>
                    <a:lstStyle/>
                    <a:p>
                      <a:pPr>
                        <a:buNone/>
                      </a:pPr>
                      <a:r>
                        <a:rPr lang="pt-BR" sz="1400"/>
                        <a:t>Não legitima punição por si só</a:t>
                      </a:r>
                    </a:p>
                  </a:txBody>
                  <a:tcPr marL="70183" marR="70183" marT="35091" marB="35091" anchor="ctr"/>
                </a:tc>
                <a:tc>
                  <a:txBody>
                    <a:bodyPr/>
                    <a:lstStyle/>
                    <a:p>
                      <a:pPr>
                        <a:buNone/>
                      </a:pPr>
                      <a:r>
                        <a:rPr lang="pt-BR" sz="1400" dirty="0"/>
                        <a:t>Somente com tipicidade material é possível sancionar</a:t>
                      </a:r>
                    </a:p>
                  </a:txBody>
                  <a:tcPr marL="70183" marR="70183" marT="35091" marB="35091" anchor="ctr"/>
                </a:tc>
                <a:extLst>
                  <a:ext uri="{0D108BD9-81ED-4DB2-BD59-A6C34878D82A}">
                    <a16:rowId xmlns:a16="http://schemas.microsoft.com/office/drawing/2014/main" val="3531458497"/>
                  </a:ext>
                </a:extLst>
              </a:tr>
            </a:tbl>
          </a:graphicData>
        </a:graphic>
      </p:graphicFrame>
    </p:spTree>
    <p:extLst>
      <p:ext uri="{BB962C8B-B14F-4D97-AF65-F5344CB8AC3E}">
        <p14:creationId xmlns:p14="http://schemas.microsoft.com/office/powerpoint/2010/main" val="846665654"/>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60DB0604-173A-4A70-CB94-B6965EE2639A}"/>
              </a:ext>
            </a:extLst>
          </p:cNvPr>
          <p:cNvSpPr txBox="1"/>
          <p:nvPr/>
        </p:nvSpPr>
        <p:spPr>
          <a:xfrm>
            <a:off x="1865784" y="6309320"/>
            <a:ext cx="8460432" cy="261610"/>
          </a:xfrm>
          <a:prstGeom prst="rect">
            <a:avLst/>
          </a:prstGeom>
          <a:noFill/>
        </p:spPr>
        <p:txBody>
          <a:bodyPr wrap="square">
            <a:spAutoFit/>
          </a:bodyPr>
          <a:lstStyle/>
          <a:p>
            <a:r>
              <a:rPr lang="pt-BR" sz="1100" dirty="0"/>
              <a:t>/</a:t>
            </a:r>
          </a:p>
        </p:txBody>
      </p:sp>
      <p:sp>
        <p:nvSpPr>
          <p:cNvPr id="9" name="CaixaDeTexto 8">
            <a:extLst>
              <a:ext uri="{FF2B5EF4-FFF2-40B4-BE49-F238E27FC236}">
                <a16:creationId xmlns:a16="http://schemas.microsoft.com/office/drawing/2014/main" id="{760B4417-DC3C-6239-F417-A1CB0D0A1D39}"/>
              </a:ext>
            </a:extLst>
          </p:cNvPr>
          <p:cNvSpPr txBox="1"/>
          <p:nvPr/>
        </p:nvSpPr>
        <p:spPr>
          <a:xfrm>
            <a:off x="1371600" y="942109"/>
            <a:ext cx="10058400" cy="4862870"/>
          </a:xfrm>
          <a:prstGeom prst="rect">
            <a:avLst/>
          </a:prstGeom>
          <a:noFill/>
        </p:spPr>
        <p:txBody>
          <a:bodyPr wrap="square">
            <a:spAutoFit/>
          </a:bodyPr>
          <a:lstStyle/>
          <a:p>
            <a:endParaRPr lang="pt-BR" dirty="0"/>
          </a:p>
          <a:p>
            <a:r>
              <a:rPr lang="pt-BR" dirty="0"/>
              <a:t>REGRAS DE CONDUTA, ILÍCITO E SANÇÃO</a:t>
            </a:r>
          </a:p>
          <a:p>
            <a:endParaRPr lang="pt-BR" dirty="0"/>
          </a:p>
          <a:p>
            <a:endParaRPr lang="pt-BR" dirty="0"/>
          </a:p>
          <a:p>
            <a:r>
              <a:rPr lang="pt-BR" dirty="0"/>
              <a:t>Regras de Conduta no Direito Administrativo</a:t>
            </a:r>
          </a:p>
          <a:p>
            <a:endParaRPr lang="pt-BR" dirty="0"/>
          </a:p>
          <a:p>
            <a:r>
              <a:rPr lang="pt-BR" dirty="0"/>
              <a:t>As regras de conduta são os comandos normativos que orientam o comportamento esperado do agente público no exercício da função.</a:t>
            </a:r>
          </a:p>
          <a:p>
            <a:endParaRPr lang="pt-BR" dirty="0"/>
          </a:p>
          <a:p>
            <a:r>
              <a:rPr lang="pt-BR" dirty="0"/>
              <a:t>Abrangem:</a:t>
            </a:r>
          </a:p>
          <a:p>
            <a:r>
              <a:rPr lang="pt-BR" dirty="0"/>
              <a:t>Deveres funcionais;</a:t>
            </a:r>
          </a:p>
          <a:p>
            <a:r>
              <a:rPr lang="pt-BR" dirty="0"/>
              <a:t>Proibições legais e regulamentares;</a:t>
            </a:r>
          </a:p>
          <a:p>
            <a:r>
              <a:rPr lang="pt-BR" dirty="0"/>
              <a:t>Normas estatutárias, políticas internas e códigos de conduta.</a:t>
            </a:r>
          </a:p>
          <a:p>
            <a:endParaRPr lang="pt-BR" dirty="0"/>
          </a:p>
          <a:p>
            <a:r>
              <a:rPr lang="pt-BR" dirty="0"/>
              <a:t> As regras de conduta delimitam o comportamento lícito e funcionam como parâmetro inicial da responsabilização administrativa.</a:t>
            </a:r>
          </a:p>
          <a:p>
            <a:endParaRPr lang="pt-BR" sz="2200" b="0" i="0" dirty="0">
              <a:effectLst/>
            </a:endParaRPr>
          </a:p>
        </p:txBody>
      </p:sp>
    </p:spTree>
    <p:extLst>
      <p:ext uri="{BB962C8B-B14F-4D97-AF65-F5344CB8AC3E}">
        <p14:creationId xmlns:p14="http://schemas.microsoft.com/office/powerpoint/2010/main" val="859997818"/>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0A846093-8594-1F33-8194-D46B6329EC91}"/>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D012CF63-0E81-562F-7FD6-E8E7B91C83CC}"/>
              </a:ext>
            </a:extLst>
          </p:cNvPr>
          <p:cNvSpPr txBox="1"/>
          <p:nvPr/>
        </p:nvSpPr>
        <p:spPr>
          <a:xfrm>
            <a:off x="1865784" y="6309320"/>
            <a:ext cx="8460432" cy="261610"/>
          </a:xfrm>
          <a:prstGeom prst="rect">
            <a:avLst/>
          </a:prstGeom>
          <a:noFill/>
        </p:spPr>
        <p:txBody>
          <a:bodyPr wrap="square">
            <a:spAutoFit/>
          </a:bodyPr>
          <a:lstStyle/>
          <a:p>
            <a:r>
              <a:rPr lang="pt-BR" sz="1100" dirty="0"/>
              <a:t>/</a:t>
            </a:r>
          </a:p>
        </p:txBody>
      </p:sp>
      <p:sp>
        <p:nvSpPr>
          <p:cNvPr id="9" name="CaixaDeTexto 8">
            <a:extLst>
              <a:ext uri="{FF2B5EF4-FFF2-40B4-BE49-F238E27FC236}">
                <a16:creationId xmlns:a16="http://schemas.microsoft.com/office/drawing/2014/main" id="{FD12A9FA-E931-43DA-3982-DD103F8671E7}"/>
              </a:ext>
            </a:extLst>
          </p:cNvPr>
          <p:cNvSpPr txBox="1"/>
          <p:nvPr/>
        </p:nvSpPr>
        <p:spPr>
          <a:xfrm>
            <a:off x="1371600" y="942109"/>
            <a:ext cx="10058400" cy="4862870"/>
          </a:xfrm>
          <a:prstGeom prst="rect">
            <a:avLst/>
          </a:prstGeom>
          <a:noFill/>
        </p:spPr>
        <p:txBody>
          <a:bodyPr wrap="square">
            <a:spAutoFit/>
          </a:bodyPr>
          <a:lstStyle/>
          <a:p>
            <a:endParaRPr lang="pt-BR" dirty="0"/>
          </a:p>
          <a:p>
            <a:r>
              <a:rPr lang="pt-BR" dirty="0"/>
              <a:t>Ilícito Administrativo: conceito e pressupostos</a:t>
            </a:r>
          </a:p>
          <a:p>
            <a:endParaRPr lang="pt-BR" dirty="0"/>
          </a:p>
          <a:p>
            <a:endParaRPr lang="pt-BR" dirty="0"/>
          </a:p>
          <a:p>
            <a:r>
              <a:rPr lang="pt-BR" dirty="0"/>
              <a:t>O ilícito administrativo surge quando há violação relevante de uma regra de conduta, com repercussão jurídica para a Administração.</a:t>
            </a:r>
          </a:p>
          <a:p>
            <a:endParaRPr lang="pt-BR" dirty="0"/>
          </a:p>
          <a:p>
            <a:r>
              <a:rPr lang="pt-BR" dirty="0"/>
              <a:t>Pressupostos do ilícito:</a:t>
            </a:r>
          </a:p>
          <a:p>
            <a:endParaRPr lang="pt-BR" dirty="0"/>
          </a:p>
          <a:p>
            <a:pPr marL="1200150" lvl="2" indent="-285750">
              <a:buFont typeface="Wingdings" panose="05000000000000000000" pitchFamily="2" charset="2"/>
              <a:buChar char="Ø"/>
            </a:pPr>
            <a:r>
              <a:rPr lang="pt-BR" dirty="0"/>
              <a:t>Conduta (ação ou omissão);</a:t>
            </a:r>
          </a:p>
          <a:p>
            <a:pPr marL="1200150" lvl="2" indent="-285750">
              <a:buFont typeface="Wingdings" panose="05000000000000000000" pitchFamily="2" charset="2"/>
              <a:buChar char="Ø"/>
            </a:pPr>
            <a:r>
              <a:rPr lang="pt-BR" dirty="0"/>
              <a:t>Violação de dever ou proibição;</a:t>
            </a:r>
          </a:p>
          <a:p>
            <a:pPr marL="1200150" lvl="2" indent="-285750">
              <a:buFont typeface="Wingdings" panose="05000000000000000000" pitchFamily="2" charset="2"/>
              <a:buChar char="Ø"/>
            </a:pPr>
            <a:r>
              <a:rPr lang="pt-BR" dirty="0"/>
              <a:t>Tipicidade formal e material;</a:t>
            </a:r>
          </a:p>
          <a:p>
            <a:pPr marL="1200150" lvl="2" indent="-285750">
              <a:buFont typeface="Wingdings" panose="05000000000000000000" pitchFamily="2" charset="2"/>
              <a:buChar char="Ø"/>
            </a:pPr>
            <a:r>
              <a:rPr lang="pt-BR" dirty="0"/>
              <a:t>Nexo entre a conduta e o resultado relevante.</a:t>
            </a:r>
          </a:p>
          <a:p>
            <a:pPr marL="1200150" lvl="2" indent="-285750">
              <a:buFont typeface="Wingdings" panose="05000000000000000000" pitchFamily="2" charset="2"/>
              <a:buChar char="Ø"/>
            </a:pPr>
            <a:endParaRPr lang="pt-BR" dirty="0"/>
          </a:p>
          <a:p>
            <a:pPr marL="1200150" lvl="2" indent="-285750">
              <a:buFont typeface="Wingdings" panose="05000000000000000000" pitchFamily="2" charset="2"/>
              <a:buChar char="Ø"/>
            </a:pPr>
            <a:endParaRPr lang="pt-BR" dirty="0"/>
          </a:p>
          <a:p>
            <a:r>
              <a:rPr lang="pt-BR" dirty="0"/>
              <a:t>⚠️ A simples inobservância formal não configura, por si só, ilícito administrativo.</a:t>
            </a:r>
          </a:p>
          <a:p>
            <a:endParaRPr lang="pt-BR" sz="2200" b="0" i="0" dirty="0">
              <a:effectLst/>
            </a:endParaRPr>
          </a:p>
        </p:txBody>
      </p:sp>
    </p:spTree>
    <p:extLst>
      <p:ext uri="{BB962C8B-B14F-4D97-AF65-F5344CB8AC3E}">
        <p14:creationId xmlns:p14="http://schemas.microsoft.com/office/powerpoint/2010/main" val="1099753318"/>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97BFC7DB-3005-6F09-CAD0-7A2B452E9068}"/>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DEADCF46-EE02-40A3-E07D-5B173D84B34C}"/>
              </a:ext>
            </a:extLst>
          </p:cNvPr>
          <p:cNvSpPr txBox="1"/>
          <p:nvPr/>
        </p:nvSpPr>
        <p:spPr>
          <a:xfrm>
            <a:off x="1865784" y="6309320"/>
            <a:ext cx="8460432" cy="261610"/>
          </a:xfrm>
          <a:prstGeom prst="rect">
            <a:avLst/>
          </a:prstGeom>
          <a:noFill/>
        </p:spPr>
        <p:txBody>
          <a:bodyPr wrap="square">
            <a:spAutoFit/>
          </a:bodyPr>
          <a:lstStyle/>
          <a:p>
            <a:r>
              <a:rPr lang="pt-BR" sz="1100" dirty="0"/>
              <a:t>/</a:t>
            </a:r>
          </a:p>
        </p:txBody>
      </p:sp>
      <p:sp>
        <p:nvSpPr>
          <p:cNvPr id="9" name="CaixaDeTexto 8">
            <a:extLst>
              <a:ext uri="{FF2B5EF4-FFF2-40B4-BE49-F238E27FC236}">
                <a16:creationId xmlns:a16="http://schemas.microsoft.com/office/drawing/2014/main" id="{DB0BAA3E-4F40-EC57-D1D5-D8649AFF1924}"/>
              </a:ext>
            </a:extLst>
          </p:cNvPr>
          <p:cNvSpPr txBox="1"/>
          <p:nvPr/>
        </p:nvSpPr>
        <p:spPr>
          <a:xfrm>
            <a:off x="1066800" y="1278993"/>
            <a:ext cx="10058400" cy="4585871"/>
          </a:xfrm>
          <a:prstGeom prst="rect">
            <a:avLst/>
          </a:prstGeom>
          <a:noFill/>
        </p:spPr>
        <p:txBody>
          <a:bodyPr wrap="square">
            <a:spAutoFit/>
          </a:bodyPr>
          <a:lstStyle/>
          <a:p>
            <a:endParaRPr lang="pt-BR" dirty="0"/>
          </a:p>
          <a:p>
            <a:r>
              <a:rPr lang="pt-BR" dirty="0"/>
              <a:t>Sanção Administrativa: natureza e finalidade</a:t>
            </a:r>
          </a:p>
          <a:p>
            <a:endParaRPr lang="pt-BR" dirty="0"/>
          </a:p>
          <a:p>
            <a:endParaRPr lang="pt-BR" dirty="0"/>
          </a:p>
          <a:p>
            <a:r>
              <a:rPr lang="pt-BR" dirty="0"/>
              <a:t>A sanção administrativa é a resposta estatal aplicada após apuração regular de ilícito administrativo.</a:t>
            </a:r>
          </a:p>
          <a:p>
            <a:endParaRPr lang="pt-BR" dirty="0"/>
          </a:p>
          <a:p>
            <a:r>
              <a:rPr lang="pt-BR" dirty="0"/>
              <a:t>Finalidades da sanção:</a:t>
            </a:r>
          </a:p>
          <a:p>
            <a:endParaRPr lang="pt-BR" dirty="0"/>
          </a:p>
          <a:p>
            <a:pPr marL="285750" indent="-285750">
              <a:buFont typeface="Wingdings" panose="05000000000000000000" pitchFamily="2" charset="2"/>
              <a:buChar char="Ø"/>
            </a:pPr>
            <a:r>
              <a:rPr lang="pt-BR" dirty="0"/>
              <a:t>Proteger o interesse público;</a:t>
            </a:r>
          </a:p>
          <a:p>
            <a:pPr marL="285750" indent="-285750">
              <a:buFont typeface="Wingdings" panose="05000000000000000000" pitchFamily="2" charset="2"/>
              <a:buChar char="Ø"/>
            </a:pPr>
            <a:r>
              <a:rPr lang="pt-BR" dirty="0"/>
              <a:t>Reprovar condutas incompatíveis com a função pública;</a:t>
            </a:r>
          </a:p>
          <a:p>
            <a:pPr marL="285750" indent="-285750">
              <a:buFont typeface="Wingdings" panose="05000000000000000000" pitchFamily="2" charset="2"/>
              <a:buChar char="Ø"/>
            </a:pPr>
            <a:r>
              <a:rPr lang="pt-BR" dirty="0"/>
              <a:t>Prevenir novas infrações;</a:t>
            </a:r>
          </a:p>
          <a:p>
            <a:pPr marL="285750" indent="-285750">
              <a:buFont typeface="Wingdings" panose="05000000000000000000" pitchFamily="2" charset="2"/>
              <a:buChar char="Ø"/>
            </a:pPr>
            <a:r>
              <a:rPr lang="pt-BR" dirty="0"/>
              <a:t>Preservar a credibilidade institucional.</a:t>
            </a:r>
          </a:p>
          <a:p>
            <a:endParaRPr lang="pt-BR" dirty="0"/>
          </a:p>
          <a:p>
            <a:r>
              <a:rPr lang="pt-BR" dirty="0"/>
              <a:t>📌 A sanção não é automática, nem possui caráter meramente punitivo: exige processo válido e decisão motivada.</a:t>
            </a:r>
          </a:p>
          <a:p>
            <a:endParaRPr lang="pt-BR" sz="2200" b="0" i="0" dirty="0">
              <a:effectLst/>
            </a:endParaRPr>
          </a:p>
        </p:txBody>
      </p:sp>
    </p:spTree>
    <p:extLst>
      <p:ext uri="{BB962C8B-B14F-4D97-AF65-F5344CB8AC3E}">
        <p14:creationId xmlns:p14="http://schemas.microsoft.com/office/powerpoint/2010/main" val="520714595"/>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16725080-72B0-99F0-F741-32E45509C345}"/>
            </a:ext>
          </a:extLst>
        </p:cNvPr>
        <p:cNvGrpSpPr/>
        <p:nvPr/>
      </p:nvGrpSpPr>
      <p:grpSpPr>
        <a:xfrm>
          <a:off x="0" y="0"/>
          <a:ext cx="0" cy="0"/>
          <a:chOff x="0" y="0"/>
          <a:chExt cx="0" cy="0"/>
        </a:xfrm>
      </p:grpSpPr>
      <p:sp>
        <p:nvSpPr>
          <p:cNvPr id="9" name="CaixaDeTexto 8">
            <a:extLst>
              <a:ext uri="{FF2B5EF4-FFF2-40B4-BE49-F238E27FC236}">
                <a16:creationId xmlns:a16="http://schemas.microsoft.com/office/drawing/2014/main" id="{EF12A3D6-ACFE-AF3A-9B26-B08D7BF33B44}"/>
              </a:ext>
            </a:extLst>
          </p:cNvPr>
          <p:cNvSpPr txBox="1"/>
          <p:nvPr/>
        </p:nvSpPr>
        <p:spPr>
          <a:xfrm>
            <a:off x="1066800" y="1278993"/>
            <a:ext cx="10058400" cy="707886"/>
          </a:xfrm>
          <a:prstGeom prst="rect">
            <a:avLst/>
          </a:prstGeom>
          <a:noFill/>
        </p:spPr>
        <p:txBody>
          <a:bodyPr wrap="square">
            <a:spAutoFit/>
          </a:bodyPr>
          <a:lstStyle/>
          <a:p>
            <a:endParaRPr lang="pt-BR" sz="2200" dirty="0"/>
          </a:p>
          <a:p>
            <a:endParaRPr lang="pt-BR" b="1" dirty="0"/>
          </a:p>
        </p:txBody>
      </p:sp>
      <p:pic>
        <p:nvPicPr>
          <p:cNvPr id="8" name="Imagem 7" descr="Tela de celular com texto preto sobre fundo branco&#10;&#10;O conteúdo gerado por IA pode estar incorreto.">
            <a:extLst>
              <a:ext uri="{FF2B5EF4-FFF2-40B4-BE49-F238E27FC236}">
                <a16:creationId xmlns:a16="http://schemas.microsoft.com/office/drawing/2014/main" id="{7FF90E2B-D153-98E1-8F92-9F4E41CAB0F2}"/>
              </a:ext>
            </a:extLst>
          </p:cNvPr>
          <p:cNvPicPr>
            <a:picLocks noChangeAspect="1"/>
          </p:cNvPicPr>
          <p:nvPr/>
        </p:nvPicPr>
        <p:blipFill>
          <a:blip r:embed="rId5"/>
          <a:stretch>
            <a:fillRect/>
          </a:stretch>
        </p:blipFill>
        <p:spPr>
          <a:xfrm>
            <a:off x="1947283" y="671127"/>
            <a:ext cx="8297433" cy="5515745"/>
          </a:xfrm>
          <a:prstGeom prst="rect">
            <a:avLst/>
          </a:prstGeom>
        </p:spPr>
      </p:pic>
    </p:spTree>
    <p:extLst>
      <p:ext uri="{BB962C8B-B14F-4D97-AF65-F5344CB8AC3E}">
        <p14:creationId xmlns:p14="http://schemas.microsoft.com/office/powerpoint/2010/main" val="922783803"/>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633204" y="1714930"/>
            <a:ext cx="11401778" cy="646331"/>
          </a:xfrm>
          <a:prstGeom prst="rect">
            <a:avLst/>
          </a:prstGeom>
          <a:noFill/>
        </p:spPr>
        <p:txBody>
          <a:bodyPr wrap="square" rtlCol="0">
            <a:spAutoFit/>
          </a:bodyPr>
          <a:lstStyle/>
          <a:p>
            <a:pPr algn="ctr"/>
            <a:r>
              <a:rPr lang="pt-BR" b="1" dirty="0"/>
              <a:t>Concurso e PAD</a:t>
            </a:r>
          </a:p>
          <a:p>
            <a:pPr algn="ctr"/>
            <a:r>
              <a:rPr lang="pt-BR" b="1" dirty="0"/>
              <a:t>do Certame à Nomeação da Advertência à Demissão</a:t>
            </a:r>
          </a:p>
        </p:txBody>
      </p:sp>
      <p:sp>
        <p:nvSpPr>
          <p:cNvPr id="4" name="CaixaDeTexto 3"/>
          <p:cNvSpPr txBox="1"/>
          <p:nvPr/>
        </p:nvSpPr>
        <p:spPr>
          <a:xfrm>
            <a:off x="281709" y="3193472"/>
            <a:ext cx="11379200" cy="1292662"/>
          </a:xfrm>
          <a:prstGeom prst="rect">
            <a:avLst/>
          </a:prstGeom>
          <a:noFill/>
        </p:spPr>
        <p:txBody>
          <a:bodyPr wrap="square" rtlCol="0">
            <a:spAutoFit/>
          </a:bodyPr>
          <a:lstStyle/>
          <a:p>
            <a:pPr algn="ctr"/>
            <a:endParaRPr lang="pt-BR" u="sng" dirty="0"/>
          </a:p>
          <a:p>
            <a:pPr algn="ctr"/>
            <a:r>
              <a:rPr lang="pt-BR" u="sng" dirty="0"/>
              <a:t>12/02/2026</a:t>
            </a:r>
          </a:p>
          <a:p>
            <a:pPr algn="ctr"/>
            <a:endParaRPr lang="pt-BR" u="sng" dirty="0"/>
          </a:p>
          <a:p>
            <a:pPr algn="ctr"/>
            <a:endParaRPr lang="pt-BR" sz="2400" dirty="0"/>
          </a:p>
        </p:txBody>
      </p:sp>
    </p:spTree>
    <p:extLst>
      <p:ext uri="{BB962C8B-B14F-4D97-AF65-F5344CB8AC3E}">
        <p14:creationId xmlns:p14="http://schemas.microsoft.com/office/powerpoint/2010/main" val="3319669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A82BCD87-82CE-F977-923C-4DB5D256219A}"/>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1D3241E8-A6CE-E17A-3A7B-BC792BA9C60E}"/>
              </a:ext>
            </a:extLst>
          </p:cNvPr>
          <p:cNvSpPr txBox="1"/>
          <p:nvPr/>
        </p:nvSpPr>
        <p:spPr>
          <a:xfrm>
            <a:off x="1865784" y="6309320"/>
            <a:ext cx="8460432" cy="261610"/>
          </a:xfrm>
          <a:prstGeom prst="rect">
            <a:avLst/>
          </a:prstGeom>
          <a:noFill/>
        </p:spPr>
        <p:txBody>
          <a:bodyPr wrap="square">
            <a:spAutoFit/>
          </a:bodyPr>
          <a:lstStyle/>
          <a:p>
            <a:r>
              <a:rPr lang="pt-BR" sz="1100" dirty="0"/>
              <a:t>/</a:t>
            </a:r>
          </a:p>
        </p:txBody>
      </p:sp>
      <p:sp>
        <p:nvSpPr>
          <p:cNvPr id="9" name="CaixaDeTexto 8">
            <a:extLst>
              <a:ext uri="{FF2B5EF4-FFF2-40B4-BE49-F238E27FC236}">
                <a16:creationId xmlns:a16="http://schemas.microsoft.com/office/drawing/2014/main" id="{5E5A14BE-71A4-AC87-B589-184D09E83CE6}"/>
              </a:ext>
            </a:extLst>
          </p:cNvPr>
          <p:cNvSpPr txBox="1"/>
          <p:nvPr/>
        </p:nvSpPr>
        <p:spPr>
          <a:xfrm>
            <a:off x="1371600" y="942109"/>
            <a:ext cx="10058400" cy="5078313"/>
          </a:xfrm>
          <a:prstGeom prst="rect">
            <a:avLst/>
          </a:prstGeom>
          <a:noFill/>
        </p:spPr>
        <p:txBody>
          <a:bodyPr wrap="square">
            <a:spAutoFit/>
          </a:bodyPr>
          <a:lstStyle/>
          <a:p>
            <a:endParaRPr lang="pt-BR" b="1" dirty="0"/>
          </a:p>
          <a:p>
            <a:r>
              <a:rPr lang="pt-BR" b="1" dirty="0"/>
              <a:t>CARACTERIZAÇÃO DA INFRAÇÃO ADMINISTRATIVA</a:t>
            </a:r>
          </a:p>
          <a:p>
            <a:br>
              <a:rPr lang="pt-BR" dirty="0"/>
            </a:br>
            <a:endParaRPr lang="pt-BR" dirty="0"/>
          </a:p>
          <a:p>
            <a:r>
              <a:rPr lang="pt-BR" dirty="0"/>
              <a:t>Elementos da Infração Administrativa</a:t>
            </a:r>
          </a:p>
          <a:p>
            <a:endParaRPr lang="pt-BR" dirty="0"/>
          </a:p>
          <a:p>
            <a:r>
              <a:rPr lang="pt-BR" dirty="0"/>
              <a:t>A infração administrativa somente se caracteriza quando presentes, de forma cumulativa, elementos mínimos que demonstrem relevância jurídica da conduta.</a:t>
            </a:r>
          </a:p>
          <a:p>
            <a:endParaRPr lang="pt-BR" dirty="0"/>
          </a:p>
          <a:p>
            <a:r>
              <a:rPr lang="pt-BR" dirty="0"/>
              <a:t>Elementos essenciais:</a:t>
            </a:r>
          </a:p>
          <a:p>
            <a:endParaRPr lang="pt-BR" dirty="0"/>
          </a:p>
          <a:p>
            <a:pPr marL="742950" lvl="1" indent="-285750">
              <a:buFont typeface="Wingdings" panose="05000000000000000000" pitchFamily="2" charset="2"/>
              <a:buChar char="Ø"/>
            </a:pPr>
            <a:r>
              <a:rPr lang="pt-BR" dirty="0"/>
              <a:t>Conduta (ação ou omissão);</a:t>
            </a:r>
          </a:p>
          <a:p>
            <a:pPr marL="742950" lvl="1" indent="-285750">
              <a:buFont typeface="Wingdings" panose="05000000000000000000" pitchFamily="2" charset="2"/>
              <a:buChar char="Ø"/>
            </a:pPr>
            <a:r>
              <a:rPr lang="pt-BR" dirty="0"/>
              <a:t>Violação de dever funcional ou proibição;</a:t>
            </a:r>
          </a:p>
          <a:p>
            <a:pPr marL="742950" lvl="1" indent="-285750">
              <a:buFont typeface="Wingdings" panose="05000000000000000000" pitchFamily="2" charset="2"/>
              <a:buChar char="Ø"/>
            </a:pPr>
            <a:r>
              <a:rPr lang="pt-BR" dirty="0"/>
              <a:t>Tipicidade formal e material;</a:t>
            </a:r>
          </a:p>
          <a:p>
            <a:pPr marL="742950" lvl="1" indent="-285750">
              <a:buFont typeface="Wingdings" panose="05000000000000000000" pitchFamily="2" charset="2"/>
              <a:buChar char="Ø"/>
            </a:pPr>
            <a:r>
              <a:rPr lang="pt-BR" dirty="0"/>
              <a:t>Desvalor da conduta;</a:t>
            </a:r>
          </a:p>
          <a:p>
            <a:pPr marL="742950" lvl="1" indent="-285750">
              <a:buFont typeface="Wingdings" panose="05000000000000000000" pitchFamily="2" charset="2"/>
              <a:buChar char="Ø"/>
            </a:pPr>
            <a:r>
              <a:rPr lang="pt-BR" dirty="0"/>
              <a:t>Resultado juridicamente relevante.</a:t>
            </a:r>
          </a:p>
          <a:p>
            <a:endParaRPr lang="pt-BR" dirty="0"/>
          </a:p>
          <a:p>
            <a:r>
              <a:rPr lang="pt-BR" dirty="0"/>
              <a:t> A ausência de qualquer desses elementos afasta a infração sancionável.</a:t>
            </a:r>
          </a:p>
        </p:txBody>
      </p:sp>
    </p:spTree>
    <p:extLst>
      <p:ext uri="{BB962C8B-B14F-4D97-AF65-F5344CB8AC3E}">
        <p14:creationId xmlns:p14="http://schemas.microsoft.com/office/powerpoint/2010/main" val="1821378881"/>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ACBAEC21-CF34-6307-F02B-81BE418EC7F0}"/>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E913DCBE-AB0F-FF19-C352-A55B35CF43D3}"/>
              </a:ext>
            </a:extLst>
          </p:cNvPr>
          <p:cNvSpPr txBox="1"/>
          <p:nvPr/>
        </p:nvSpPr>
        <p:spPr>
          <a:xfrm>
            <a:off x="1865784" y="6309320"/>
            <a:ext cx="8460432" cy="261610"/>
          </a:xfrm>
          <a:prstGeom prst="rect">
            <a:avLst/>
          </a:prstGeom>
          <a:noFill/>
        </p:spPr>
        <p:txBody>
          <a:bodyPr wrap="square">
            <a:spAutoFit/>
          </a:bodyPr>
          <a:lstStyle/>
          <a:p>
            <a:r>
              <a:rPr lang="pt-BR" sz="1100" dirty="0"/>
              <a:t>/</a:t>
            </a:r>
          </a:p>
        </p:txBody>
      </p:sp>
      <p:sp>
        <p:nvSpPr>
          <p:cNvPr id="9" name="CaixaDeTexto 8">
            <a:extLst>
              <a:ext uri="{FF2B5EF4-FFF2-40B4-BE49-F238E27FC236}">
                <a16:creationId xmlns:a16="http://schemas.microsoft.com/office/drawing/2014/main" id="{8628BEE5-9E43-274D-D542-471A6B64F575}"/>
              </a:ext>
            </a:extLst>
          </p:cNvPr>
          <p:cNvSpPr txBox="1"/>
          <p:nvPr/>
        </p:nvSpPr>
        <p:spPr>
          <a:xfrm>
            <a:off x="811764" y="942109"/>
            <a:ext cx="10058400" cy="4585871"/>
          </a:xfrm>
          <a:prstGeom prst="rect">
            <a:avLst/>
          </a:prstGeom>
          <a:noFill/>
        </p:spPr>
        <p:txBody>
          <a:bodyPr wrap="square">
            <a:spAutoFit/>
          </a:bodyPr>
          <a:lstStyle/>
          <a:p>
            <a:endParaRPr lang="pt-BR" b="1" dirty="0"/>
          </a:p>
          <a:p>
            <a:r>
              <a:rPr lang="pt-BR" b="1" dirty="0"/>
              <a:t>Desvalor da Conduta</a:t>
            </a:r>
          </a:p>
          <a:p>
            <a:endParaRPr lang="pt-BR" b="1" dirty="0"/>
          </a:p>
          <a:p>
            <a:r>
              <a:rPr lang="pt-BR" dirty="0"/>
              <a:t>O desvalor da conduta refere-se ao juízo negativo atribuído ao comportamento do agente, considerando o modo como atuou.</a:t>
            </a:r>
          </a:p>
          <a:p>
            <a:endParaRPr lang="pt-BR" dirty="0"/>
          </a:p>
          <a:p>
            <a:r>
              <a:rPr lang="pt-BR" dirty="0"/>
              <a:t>Aspectos analisados:</a:t>
            </a:r>
          </a:p>
          <a:p>
            <a:endParaRPr lang="pt-BR" dirty="0"/>
          </a:p>
          <a:p>
            <a:pPr marL="285750" indent="-285750">
              <a:buFont typeface="Wingdings" panose="05000000000000000000" pitchFamily="2" charset="2"/>
              <a:buChar char="§"/>
            </a:pPr>
            <a:r>
              <a:rPr lang="pt-BR" dirty="0"/>
              <a:t>Grau de culpa ou dolo (quando exigível);</a:t>
            </a:r>
          </a:p>
          <a:p>
            <a:pPr marL="285750" indent="-285750">
              <a:buFont typeface="Wingdings" panose="05000000000000000000" pitchFamily="2" charset="2"/>
              <a:buChar char="§"/>
            </a:pPr>
            <a:r>
              <a:rPr lang="pt-BR" dirty="0"/>
              <a:t>Violação do dever de cuidado;</a:t>
            </a:r>
          </a:p>
          <a:p>
            <a:pPr marL="285750" indent="-285750">
              <a:buFont typeface="Wingdings" panose="05000000000000000000" pitchFamily="2" charset="2"/>
              <a:buChar char="§"/>
            </a:pPr>
            <a:r>
              <a:rPr lang="pt-BR" dirty="0"/>
              <a:t>Reiteração da conduta;</a:t>
            </a:r>
          </a:p>
          <a:p>
            <a:pPr marL="285750" indent="-285750">
              <a:buFont typeface="Wingdings" panose="05000000000000000000" pitchFamily="2" charset="2"/>
              <a:buChar char="§"/>
            </a:pPr>
            <a:r>
              <a:rPr lang="pt-BR" dirty="0"/>
              <a:t>Desrespeito consciente às normas;</a:t>
            </a:r>
          </a:p>
          <a:p>
            <a:pPr marL="285750" indent="-285750">
              <a:buFont typeface="Wingdings" panose="05000000000000000000" pitchFamily="2" charset="2"/>
              <a:buChar char="§"/>
            </a:pPr>
            <a:r>
              <a:rPr lang="pt-BR" dirty="0"/>
              <a:t>Circunstâncias do fato (contexto funcional).</a:t>
            </a:r>
          </a:p>
          <a:p>
            <a:endParaRPr lang="pt-BR" dirty="0"/>
          </a:p>
          <a:p>
            <a:r>
              <a:rPr lang="pt-BR" dirty="0"/>
              <a:t>➡️ Avalia-se </a:t>
            </a:r>
            <a:r>
              <a:rPr lang="pt-BR" b="1" dirty="0"/>
              <a:t>o comportamento do agente</a:t>
            </a:r>
            <a:r>
              <a:rPr lang="pt-BR" dirty="0"/>
              <a:t>, e não apenas o resultado.</a:t>
            </a:r>
          </a:p>
          <a:p>
            <a:endParaRPr lang="pt-BR" sz="2200" b="0" i="0" dirty="0">
              <a:effectLst/>
            </a:endParaRPr>
          </a:p>
        </p:txBody>
      </p:sp>
    </p:spTree>
    <p:extLst>
      <p:ext uri="{BB962C8B-B14F-4D97-AF65-F5344CB8AC3E}">
        <p14:creationId xmlns:p14="http://schemas.microsoft.com/office/powerpoint/2010/main" val="3631554172"/>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C71277E3-D8A6-DE0F-6C62-C4CE9794C9CE}"/>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1E254D4E-C312-DD9C-793B-54EEEA72B819}"/>
              </a:ext>
            </a:extLst>
          </p:cNvPr>
          <p:cNvSpPr txBox="1"/>
          <p:nvPr/>
        </p:nvSpPr>
        <p:spPr>
          <a:xfrm>
            <a:off x="1865784" y="6309320"/>
            <a:ext cx="8460432" cy="261610"/>
          </a:xfrm>
          <a:prstGeom prst="rect">
            <a:avLst/>
          </a:prstGeom>
          <a:noFill/>
        </p:spPr>
        <p:txBody>
          <a:bodyPr wrap="square">
            <a:spAutoFit/>
          </a:bodyPr>
          <a:lstStyle/>
          <a:p>
            <a:r>
              <a:rPr lang="pt-BR" sz="1100" dirty="0"/>
              <a:t>/</a:t>
            </a:r>
          </a:p>
        </p:txBody>
      </p:sp>
      <p:sp>
        <p:nvSpPr>
          <p:cNvPr id="9" name="CaixaDeTexto 8">
            <a:extLst>
              <a:ext uri="{FF2B5EF4-FFF2-40B4-BE49-F238E27FC236}">
                <a16:creationId xmlns:a16="http://schemas.microsoft.com/office/drawing/2014/main" id="{3A4EDF53-66CE-F10F-0C05-8AE0DD78AE13}"/>
              </a:ext>
            </a:extLst>
          </p:cNvPr>
          <p:cNvSpPr txBox="1"/>
          <p:nvPr/>
        </p:nvSpPr>
        <p:spPr>
          <a:xfrm>
            <a:off x="1371600" y="942109"/>
            <a:ext cx="10058400" cy="4678204"/>
          </a:xfrm>
          <a:prstGeom prst="rect">
            <a:avLst/>
          </a:prstGeom>
          <a:noFill/>
        </p:spPr>
        <p:txBody>
          <a:bodyPr wrap="square">
            <a:spAutoFit/>
          </a:bodyPr>
          <a:lstStyle/>
          <a:p>
            <a:endParaRPr lang="pt-BR" b="1" dirty="0"/>
          </a:p>
          <a:p>
            <a:r>
              <a:rPr lang="pt-BR" b="1" dirty="0"/>
              <a:t> Resultado e Lesividade</a:t>
            </a:r>
          </a:p>
          <a:p>
            <a:endParaRPr lang="pt-BR" sz="2400" b="1" dirty="0"/>
          </a:p>
          <a:p>
            <a:pPr algn="just"/>
            <a:r>
              <a:rPr lang="pt-BR" dirty="0"/>
              <a:t>O resultado corresponde ao impacto da conduta sobre o interesse público ou sobre o regular funcionamento da Administração.</a:t>
            </a:r>
          </a:p>
          <a:p>
            <a:pPr algn="just"/>
            <a:endParaRPr lang="pt-BR" dirty="0"/>
          </a:p>
          <a:p>
            <a:pPr algn="just"/>
            <a:r>
              <a:rPr lang="pt-BR" dirty="0"/>
              <a:t>Parâmetros de análise:</a:t>
            </a:r>
          </a:p>
          <a:p>
            <a:pPr algn="just"/>
            <a:endParaRPr lang="pt-BR" dirty="0"/>
          </a:p>
          <a:p>
            <a:pPr marL="285750" indent="-285750" algn="just">
              <a:buFont typeface="Arial" panose="020B0604020202020204" pitchFamily="34" charset="0"/>
              <a:buChar char="•"/>
            </a:pPr>
            <a:r>
              <a:rPr lang="pt-BR" dirty="0"/>
              <a:t>Existência de dano ao erário;</a:t>
            </a:r>
          </a:p>
          <a:p>
            <a:pPr marL="285750" indent="-285750" algn="just">
              <a:buFont typeface="Arial" panose="020B0604020202020204" pitchFamily="34" charset="0"/>
              <a:buChar char="•"/>
            </a:pPr>
            <a:r>
              <a:rPr lang="pt-BR" dirty="0"/>
              <a:t>Prejuízo à prestação do serviço público;</a:t>
            </a:r>
          </a:p>
          <a:p>
            <a:pPr marL="285750" indent="-285750" algn="just">
              <a:buFont typeface="Arial" panose="020B0604020202020204" pitchFamily="34" charset="0"/>
              <a:buChar char="•"/>
            </a:pPr>
            <a:r>
              <a:rPr lang="pt-BR" dirty="0"/>
              <a:t>Risco relevante ou concreto;</a:t>
            </a:r>
          </a:p>
          <a:p>
            <a:pPr marL="285750" indent="-285750" algn="just">
              <a:buFont typeface="Arial" panose="020B0604020202020204" pitchFamily="34" charset="0"/>
              <a:buChar char="•"/>
            </a:pPr>
            <a:r>
              <a:rPr lang="pt-BR" dirty="0"/>
              <a:t>Afetação da confiança institucional;</a:t>
            </a:r>
          </a:p>
          <a:p>
            <a:pPr marL="285750" indent="-285750" algn="just">
              <a:buFont typeface="Arial" panose="020B0604020202020204" pitchFamily="34" charset="0"/>
              <a:buChar char="•"/>
            </a:pPr>
            <a:r>
              <a:rPr lang="pt-BR" dirty="0"/>
              <a:t>Comprometimento da legalidade substancial.</a:t>
            </a:r>
          </a:p>
          <a:p>
            <a:pPr algn="just"/>
            <a:endParaRPr lang="pt-BR" dirty="0"/>
          </a:p>
          <a:p>
            <a:pPr algn="just"/>
            <a:r>
              <a:rPr lang="pt-BR" dirty="0"/>
              <a:t>📌 Resultado insignificante ou inexistente aponta para impropriedade formal.</a:t>
            </a:r>
          </a:p>
          <a:p>
            <a:endParaRPr lang="pt-BR" sz="2200" b="0" i="0" dirty="0">
              <a:effectLst/>
            </a:endParaRPr>
          </a:p>
        </p:txBody>
      </p:sp>
    </p:spTree>
    <p:extLst>
      <p:ext uri="{BB962C8B-B14F-4D97-AF65-F5344CB8AC3E}">
        <p14:creationId xmlns:p14="http://schemas.microsoft.com/office/powerpoint/2010/main" val="3937777306"/>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0E0C15C8-A6C7-874F-1CD9-43AEAB83B8DD}"/>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BEAFFA7E-171A-0185-7BEE-623E6F4F0FAA}"/>
              </a:ext>
            </a:extLst>
          </p:cNvPr>
          <p:cNvSpPr txBox="1"/>
          <p:nvPr/>
        </p:nvSpPr>
        <p:spPr>
          <a:xfrm>
            <a:off x="1865784" y="6309320"/>
            <a:ext cx="8460432" cy="261610"/>
          </a:xfrm>
          <a:prstGeom prst="rect">
            <a:avLst/>
          </a:prstGeom>
          <a:noFill/>
        </p:spPr>
        <p:txBody>
          <a:bodyPr wrap="square">
            <a:spAutoFit/>
          </a:bodyPr>
          <a:lstStyle/>
          <a:p>
            <a:r>
              <a:rPr lang="pt-BR" sz="1100" dirty="0"/>
              <a:t>/</a:t>
            </a:r>
          </a:p>
        </p:txBody>
      </p:sp>
      <p:sp>
        <p:nvSpPr>
          <p:cNvPr id="9" name="CaixaDeTexto 8">
            <a:extLst>
              <a:ext uri="{FF2B5EF4-FFF2-40B4-BE49-F238E27FC236}">
                <a16:creationId xmlns:a16="http://schemas.microsoft.com/office/drawing/2014/main" id="{DF32D6FD-3B36-5221-6123-FAB71469DB56}"/>
              </a:ext>
            </a:extLst>
          </p:cNvPr>
          <p:cNvSpPr txBox="1"/>
          <p:nvPr/>
        </p:nvSpPr>
        <p:spPr>
          <a:xfrm>
            <a:off x="1371600" y="942109"/>
            <a:ext cx="10058400" cy="4493538"/>
          </a:xfrm>
          <a:prstGeom prst="rect">
            <a:avLst/>
          </a:prstGeom>
          <a:noFill/>
        </p:spPr>
        <p:txBody>
          <a:bodyPr wrap="square">
            <a:spAutoFit/>
          </a:bodyPr>
          <a:lstStyle/>
          <a:p>
            <a:endParaRPr lang="pt-BR" b="1" dirty="0"/>
          </a:p>
          <a:p>
            <a:r>
              <a:rPr lang="pt-BR" sz="2400" b="1" dirty="0"/>
              <a:t>Desvalor da Conduta x Resultado</a:t>
            </a:r>
          </a:p>
          <a:p>
            <a:endParaRPr lang="pt-BR" sz="2400" b="1" dirty="0"/>
          </a:p>
          <a:p>
            <a:r>
              <a:rPr lang="pt-BR" dirty="0"/>
              <a:t>A caracterização da infração administrativa decorre da combinação entre desvalor da conduta e resultado relevante.</a:t>
            </a:r>
          </a:p>
          <a:p>
            <a:endParaRPr lang="pt-BR" dirty="0"/>
          </a:p>
          <a:p>
            <a:r>
              <a:rPr lang="pt-BR" dirty="0"/>
              <a:t>Possibilidades práticas:</a:t>
            </a:r>
          </a:p>
          <a:p>
            <a:pPr marL="342900" indent="-342900">
              <a:buFont typeface="Wingdings" panose="05000000000000000000" pitchFamily="2" charset="2"/>
              <a:buChar char="Ø"/>
            </a:pPr>
            <a:r>
              <a:rPr lang="pt-BR" dirty="0"/>
              <a:t>Desvalor elevado + resultado relevante → infração sancionável;</a:t>
            </a:r>
          </a:p>
          <a:p>
            <a:pPr marL="342900" indent="-342900">
              <a:buFont typeface="Wingdings" panose="05000000000000000000" pitchFamily="2" charset="2"/>
              <a:buChar char="Ø"/>
            </a:pPr>
            <a:r>
              <a:rPr lang="pt-BR" dirty="0"/>
              <a:t>Desvalor leve + resultado irrelevante → impropriedade formal;</a:t>
            </a:r>
          </a:p>
          <a:p>
            <a:pPr marL="342900" indent="-342900">
              <a:buFont typeface="Wingdings" panose="05000000000000000000" pitchFamily="2" charset="2"/>
              <a:buChar char="Ø"/>
            </a:pPr>
            <a:r>
              <a:rPr lang="pt-BR" dirty="0"/>
              <a:t>Desvalor elevado + resultado irrelevante → análise de risco e proporcionalidade;</a:t>
            </a:r>
          </a:p>
          <a:p>
            <a:pPr marL="342900" indent="-342900">
              <a:buFont typeface="Wingdings" panose="05000000000000000000" pitchFamily="2" charset="2"/>
              <a:buChar char="Ø"/>
            </a:pPr>
            <a:r>
              <a:rPr lang="pt-BR" dirty="0"/>
              <a:t>Desvalor leve + resultado relevante → apuração necessária.</a:t>
            </a:r>
          </a:p>
          <a:p>
            <a:pPr marL="342900" indent="-342900">
              <a:buFont typeface="Wingdings" panose="05000000000000000000" pitchFamily="2" charset="2"/>
              <a:buChar char="Ø"/>
            </a:pPr>
            <a:endParaRPr lang="pt-BR" dirty="0"/>
          </a:p>
          <a:p>
            <a:r>
              <a:rPr lang="pt-BR" dirty="0"/>
              <a:t>📌 Conclusão-chave:</a:t>
            </a:r>
            <a:br>
              <a:rPr lang="pt-BR" dirty="0"/>
            </a:br>
            <a:r>
              <a:rPr lang="pt-BR" dirty="0"/>
              <a:t>Não basta o erro; é preciso gravidade suficiente para justificar a sanção.</a:t>
            </a:r>
          </a:p>
          <a:p>
            <a:endParaRPr lang="pt-BR" sz="2200" b="0" i="0" dirty="0">
              <a:effectLst/>
            </a:endParaRPr>
          </a:p>
        </p:txBody>
      </p:sp>
    </p:spTree>
    <p:extLst>
      <p:ext uri="{BB962C8B-B14F-4D97-AF65-F5344CB8AC3E}">
        <p14:creationId xmlns:p14="http://schemas.microsoft.com/office/powerpoint/2010/main" val="4132439361"/>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1651108B-C1B7-BF64-7349-915DEC95F4F3}"/>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B8F89A9E-5947-BBEA-C7AE-ECCBEB043140}"/>
              </a:ext>
            </a:extLst>
          </p:cNvPr>
          <p:cNvSpPr txBox="1"/>
          <p:nvPr/>
        </p:nvSpPr>
        <p:spPr>
          <a:xfrm>
            <a:off x="1865784" y="6309320"/>
            <a:ext cx="8460432" cy="261610"/>
          </a:xfrm>
          <a:prstGeom prst="rect">
            <a:avLst/>
          </a:prstGeom>
          <a:noFill/>
        </p:spPr>
        <p:txBody>
          <a:bodyPr wrap="square">
            <a:spAutoFit/>
          </a:bodyPr>
          <a:lstStyle/>
          <a:p>
            <a:r>
              <a:rPr lang="pt-BR" sz="1100" dirty="0"/>
              <a:t>/</a:t>
            </a:r>
          </a:p>
        </p:txBody>
      </p:sp>
      <p:sp>
        <p:nvSpPr>
          <p:cNvPr id="9" name="CaixaDeTexto 8">
            <a:extLst>
              <a:ext uri="{FF2B5EF4-FFF2-40B4-BE49-F238E27FC236}">
                <a16:creationId xmlns:a16="http://schemas.microsoft.com/office/drawing/2014/main" id="{B82B4E1F-3674-DF86-8ABF-04583326ABDA}"/>
              </a:ext>
            </a:extLst>
          </p:cNvPr>
          <p:cNvSpPr txBox="1"/>
          <p:nvPr/>
        </p:nvSpPr>
        <p:spPr>
          <a:xfrm>
            <a:off x="662473" y="998376"/>
            <a:ext cx="10590245" cy="5970865"/>
          </a:xfrm>
          <a:prstGeom prst="rect">
            <a:avLst/>
          </a:prstGeom>
          <a:noFill/>
        </p:spPr>
        <p:txBody>
          <a:bodyPr wrap="square">
            <a:spAutoFit/>
          </a:bodyPr>
          <a:lstStyle/>
          <a:p>
            <a:endParaRPr lang="pt-BR" b="1" dirty="0"/>
          </a:p>
          <a:p>
            <a:r>
              <a:rPr lang="pt-BR" b="1" dirty="0"/>
              <a:t>CARACTERIZAÇÃO DA INFRAÇÃO ADMINISTRATIVA</a:t>
            </a:r>
          </a:p>
          <a:p>
            <a:endParaRPr lang="pt-BR" dirty="0"/>
          </a:p>
          <a:p>
            <a:pPr algn="just"/>
            <a:r>
              <a:rPr lang="pt-BR" dirty="0"/>
              <a:t>A infração administrativa consiste na conduta praticada por agente público que viola dever funcional, proibição legal ou norma administrativa, com relevância material suficiente para ensejar a atuação do Direito Administrativo Sancionador.</a:t>
            </a:r>
          </a:p>
          <a:p>
            <a:pPr algn="just"/>
            <a:r>
              <a:rPr lang="pt-BR" dirty="0"/>
              <a:t>Base legal e normativa:</a:t>
            </a:r>
          </a:p>
          <a:p>
            <a:pPr algn="just"/>
            <a:endParaRPr lang="pt-BR" dirty="0"/>
          </a:p>
          <a:p>
            <a:r>
              <a:rPr lang="pt-BR" dirty="0"/>
              <a:t>Constituição Federal, art. 37, caput</a:t>
            </a:r>
            <a:br>
              <a:rPr lang="pt-BR" dirty="0"/>
            </a:br>
            <a:r>
              <a:rPr lang="pt-BR" dirty="0"/>
              <a:t>(legalidade, moralidade, eficiência e responsabilidade na atuação administrativa);</a:t>
            </a:r>
          </a:p>
          <a:p>
            <a:r>
              <a:rPr lang="pt-BR" dirty="0"/>
              <a:t>Lei nº 8.112/1990 – Regime disciplinar</a:t>
            </a:r>
            <a:br>
              <a:rPr lang="pt-BR" dirty="0"/>
            </a:br>
            <a:r>
              <a:rPr lang="pt-BR" dirty="0"/>
              <a:t>(deveres, proibições e penalidades aplicáveis aos servidores públicos);</a:t>
            </a:r>
          </a:p>
          <a:p>
            <a:r>
              <a:rPr lang="pt-BR" dirty="0"/>
              <a:t>Lei nº 14.133/2021, art. 169, §3º, I</a:t>
            </a:r>
            <a:br>
              <a:rPr lang="pt-BR" dirty="0"/>
            </a:br>
            <a:r>
              <a:rPr lang="pt-BR" dirty="0"/>
              <a:t>(afastamento da punição em hipóteses de impropriedade formal, com dever de saneamento);</a:t>
            </a:r>
          </a:p>
          <a:p>
            <a:endParaRPr lang="pt-BR" dirty="0"/>
          </a:p>
          <a:p>
            <a:r>
              <a:rPr lang="pt-BR" dirty="0"/>
              <a:t>Princípios do Direito Administrativo Sancionador</a:t>
            </a:r>
            <a:br>
              <a:rPr lang="pt-BR" dirty="0"/>
            </a:br>
            <a:r>
              <a:rPr lang="pt-BR" dirty="0"/>
              <a:t>(tipicidade, proporcionalidade, razoabilidade e devido processo).</a:t>
            </a:r>
          </a:p>
          <a:p>
            <a:endParaRPr lang="pt-BR" dirty="0"/>
          </a:p>
          <a:p>
            <a:pPr algn="just"/>
            <a:r>
              <a:rPr lang="pt-BR" dirty="0"/>
              <a:t>📌 Somente a conduta formal e materialmente típica, dotada de desvalor relevante, autoriza a instauração de apuração punitiva.</a:t>
            </a:r>
          </a:p>
          <a:p>
            <a:endParaRPr lang="pt-BR" sz="2200" b="0" i="0" dirty="0">
              <a:effectLst/>
            </a:endParaRPr>
          </a:p>
        </p:txBody>
      </p:sp>
    </p:spTree>
    <p:extLst>
      <p:ext uri="{BB962C8B-B14F-4D97-AF65-F5344CB8AC3E}">
        <p14:creationId xmlns:p14="http://schemas.microsoft.com/office/powerpoint/2010/main" val="1523551298"/>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473ED085-F640-3999-C92B-7645B9E8479D}"/>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65CFEA94-6E8E-79DE-6F27-72B0A3478649}"/>
              </a:ext>
            </a:extLst>
          </p:cNvPr>
          <p:cNvSpPr txBox="1"/>
          <p:nvPr/>
        </p:nvSpPr>
        <p:spPr>
          <a:xfrm>
            <a:off x="1865784" y="6309320"/>
            <a:ext cx="8460432" cy="261610"/>
          </a:xfrm>
          <a:prstGeom prst="rect">
            <a:avLst/>
          </a:prstGeom>
          <a:noFill/>
        </p:spPr>
        <p:txBody>
          <a:bodyPr wrap="square">
            <a:spAutoFit/>
          </a:bodyPr>
          <a:lstStyle/>
          <a:p>
            <a:r>
              <a:rPr lang="pt-BR" sz="1100" dirty="0"/>
              <a:t>/</a:t>
            </a:r>
          </a:p>
        </p:txBody>
      </p:sp>
      <p:sp>
        <p:nvSpPr>
          <p:cNvPr id="9" name="CaixaDeTexto 8">
            <a:extLst>
              <a:ext uri="{FF2B5EF4-FFF2-40B4-BE49-F238E27FC236}">
                <a16:creationId xmlns:a16="http://schemas.microsoft.com/office/drawing/2014/main" id="{86CF4E50-CD92-8B5A-1B22-90133249617F}"/>
              </a:ext>
            </a:extLst>
          </p:cNvPr>
          <p:cNvSpPr txBox="1"/>
          <p:nvPr/>
        </p:nvSpPr>
        <p:spPr>
          <a:xfrm>
            <a:off x="1371599" y="727788"/>
            <a:ext cx="9806473" cy="5416868"/>
          </a:xfrm>
          <a:prstGeom prst="rect">
            <a:avLst/>
          </a:prstGeom>
          <a:noFill/>
        </p:spPr>
        <p:txBody>
          <a:bodyPr wrap="square">
            <a:spAutoFit/>
          </a:bodyPr>
          <a:lstStyle/>
          <a:p>
            <a:r>
              <a:rPr lang="pt-BR" dirty="0"/>
              <a:t>Desvalor da Conduta (Subitem “a”)</a:t>
            </a:r>
          </a:p>
          <a:p>
            <a:endParaRPr lang="pt-BR" dirty="0"/>
          </a:p>
          <a:p>
            <a:endParaRPr lang="pt-BR" dirty="0"/>
          </a:p>
          <a:p>
            <a:r>
              <a:rPr lang="pt-BR" dirty="0"/>
              <a:t>O desvalor da conduta corresponde ao juízo negativo sobre o comportamento do agente, considerando a forma como ele atuou no exercício da função pública.</a:t>
            </a:r>
          </a:p>
          <a:p>
            <a:endParaRPr lang="pt-BR" dirty="0"/>
          </a:p>
          <a:p>
            <a:r>
              <a:rPr lang="pt-BR" dirty="0"/>
              <a:t>Elementos de análise do desvalor:</a:t>
            </a:r>
          </a:p>
          <a:p>
            <a:endParaRPr lang="pt-BR" dirty="0"/>
          </a:p>
          <a:p>
            <a:pPr marL="285750" indent="-285750">
              <a:buFont typeface="Wingdings" panose="05000000000000000000" pitchFamily="2" charset="2"/>
              <a:buChar char="Ø"/>
            </a:pPr>
            <a:r>
              <a:rPr lang="pt-BR" dirty="0"/>
              <a:t>Grau de culpa ou dolo (quando exigível);</a:t>
            </a:r>
          </a:p>
          <a:p>
            <a:pPr marL="285750" indent="-285750">
              <a:buFont typeface="Wingdings" panose="05000000000000000000" pitchFamily="2" charset="2"/>
              <a:buChar char="Ø"/>
            </a:pPr>
            <a:r>
              <a:rPr lang="pt-BR" dirty="0"/>
              <a:t>Violação do dever funcional ou do dever de cuidado;</a:t>
            </a:r>
          </a:p>
          <a:p>
            <a:pPr marL="285750" indent="-285750">
              <a:buFont typeface="Wingdings" panose="05000000000000000000" pitchFamily="2" charset="2"/>
              <a:buChar char="Ø"/>
            </a:pPr>
            <a:r>
              <a:rPr lang="pt-BR" dirty="0"/>
              <a:t>Consciência da irregularidade;</a:t>
            </a:r>
          </a:p>
          <a:p>
            <a:pPr marL="285750" indent="-285750">
              <a:buFont typeface="Wingdings" panose="05000000000000000000" pitchFamily="2" charset="2"/>
              <a:buChar char="Ø"/>
            </a:pPr>
            <a:r>
              <a:rPr lang="pt-BR" dirty="0"/>
              <a:t>Reiteração ou habitualidade da conduta;</a:t>
            </a:r>
          </a:p>
          <a:p>
            <a:pPr marL="285750" indent="-285750">
              <a:buFont typeface="Wingdings" panose="05000000000000000000" pitchFamily="2" charset="2"/>
              <a:buChar char="Ø"/>
            </a:pPr>
            <a:r>
              <a:rPr lang="pt-BR" dirty="0"/>
              <a:t>Circunstâncias em que o fato ocorreu.</a:t>
            </a:r>
          </a:p>
          <a:p>
            <a:endParaRPr lang="pt-BR" dirty="0"/>
          </a:p>
          <a:p>
            <a:endParaRPr lang="pt-BR" dirty="0"/>
          </a:p>
          <a:p>
            <a:r>
              <a:rPr lang="pt-BR" dirty="0"/>
              <a:t> Avalia-se o comportamento do agente, independentemente da existência de dano imediato.</a:t>
            </a:r>
          </a:p>
          <a:p>
            <a:endParaRPr lang="pt-BR" dirty="0"/>
          </a:p>
          <a:p>
            <a:endParaRPr lang="pt-BR" i="0" dirty="0">
              <a:effectLst/>
            </a:endParaRPr>
          </a:p>
          <a:p>
            <a:endParaRPr lang="pt-BR" sz="2200" b="0" i="0" dirty="0">
              <a:effectLst/>
            </a:endParaRPr>
          </a:p>
        </p:txBody>
      </p:sp>
    </p:spTree>
    <p:extLst>
      <p:ext uri="{BB962C8B-B14F-4D97-AF65-F5344CB8AC3E}">
        <p14:creationId xmlns:p14="http://schemas.microsoft.com/office/powerpoint/2010/main" val="2218001082"/>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0FD14907-62E8-7A7E-E8FE-DBDAE54A4DB4}"/>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14D632E5-0729-AE74-018A-BB05C46C1AB4}"/>
              </a:ext>
            </a:extLst>
          </p:cNvPr>
          <p:cNvSpPr txBox="1"/>
          <p:nvPr/>
        </p:nvSpPr>
        <p:spPr>
          <a:xfrm>
            <a:off x="1865784" y="6309320"/>
            <a:ext cx="8460432" cy="261610"/>
          </a:xfrm>
          <a:prstGeom prst="rect">
            <a:avLst/>
          </a:prstGeom>
          <a:noFill/>
        </p:spPr>
        <p:txBody>
          <a:bodyPr wrap="square">
            <a:spAutoFit/>
          </a:bodyPr>
          <a:lstStyle/>
          <a:p>
            <a:r>
              <a:rPr lang="pt-BR" sz="1100" dirty="0"/>
              <a:t>/</a:t>
            </a:r>
          </a:p>
        </p:txBody>
      </p:sp>
      <p:sp>
        <p:nvSpPr>
          <p:cNvPr id="9" name="CaixaDeTexto 8">
            <a:extLst>
              <a:ext uri="{FF2B5EF4-FFF2-40B4-BE49-F238E27FC236}">
                <a16:creationId xmlns:a16="http://schemas.microsoft.com/office/drawing/2014/main" id="{1F4EB3F6-3701-1695-6513-589D862CE76C}"/>
              </a:ext>
            </a:extLst>
          </p:cNvPr>
          <p:cNvSpPr txBox="1"/>
          <p:nvPr/>
        </p:nvSpPr>
        <p:spPr>
          <a:xfrm>
            <a:off x="513184" y="718457"/>
            <a:ext cx="10916816" cy="4308872"/>
          </a:xfrm>
          <a:prstGeom prst="rect">
            <a:avLst/>
          </a:prstGeom>
          <a:noFill/>
        </p:spPr>
        <p:txBody>
          <a:bodyPr wrap="square">
            <a:spAutoFit/>
          </a:bodyPr>
          <a:lstStyle/>
          <a:p>
            <a:r>
              <a:rPr lang="pt-BR" dirty="0"/>
              <a:t>Resultado e Lesividade (Subitem “b”)</a:t>
            </a:r>
          </a:p>
          <a:p>
            <a:endParaRPr lang="pt-BR" dirty="0"/>
          </a:p>
          <a:p>
            <a:r>
              <a:rPr lang="pt-BR" dirty="0"/>
              <a:t>O resultado refere-se ao impacto concreto ou potencial da conduta sobre o interesse público ou sobre o regular funcionamento da Administração.</a:t>
            </a:r>
          </a:p>
          <a:p>
            <a:endParaRPr lang="pt-BR" dirty="0"/>
          </a:p>
          <a:p>
            <a:r>
              <a:rPr lang="pt-BR" dirty="0"/>
              <a:t>Aspectos avaliados no resultado:</a:t>
            </a:r>
          </a:p>
          <a:p>
            <a:endParaRPr lang="pt-BR" dirty="0"/>
          </a:p>
          <a:p>
            <a:pPr marL="342900" indent="-342900">
              <a:buFont typeface="Wingdings" panose="05000000000000000000" pitchFamily="2" charset="2"/>
              <a:buChar char="Ø"/>
            </a:pPr>
            <a:r>
              <a:rPr lang="pt-BR" dirty="0"/>
              <a:t>Dano ao erário;</a:t>
            </a:r>
          </a:p>
          <a:p>
            <a:pPr marL="342900" indent="-342900">
              <a:buFont typeface="Wingdings" panose="05000000000000000000" pitchFamily="2" charset="2"/>
              <a:buChar char="Ø"/>
            </a:pPr>
            <a:r>
              <a:rPr lang="pt-BR" dirty="0"/>
              <a:t>Prejuízo à prestação do serviço público;</a:t>
            </a:r>
          </a:p>
          <a:p>
            <a:pPr marL="342900" indent="-342900">
              <a:buFont typeface="Wingdings" panose="05000000000000000000" pitchFamily="2" charset="2"/>
              <a:buChar char="Ø"/>
            </a:pPr>
            <a:r>
              <a:rPr lang="pt-BR" dirty="0"/>
              <a:t>Risco relevante à Administração;</a:t>
            </a:r>
          </a:p>
          <a:p>
            <a:pPr marL="342900" indent="-342900">
              <a:buFont typeface="Wingdings" panose="05000000000000000000" pitchFamily="2" charset="2"/>
              <a:buChar char="Ø"/>
            </a:pPr>
            <a:r>
              <a:rPr lang="pt-BR" dirty="0"/>
              <a:t>Afetação da confiança institucional;</a:t>
            </a:r>
          </a:p>
          <a:p>
            <a:pPr marL="342900" indent="-342900">
              <a:buFont typeface="Wingdings" panose="05000000000000000000" pitchFamily="2" charset="2"/>
              <a:buChar char="Ø"/>
            </a:pPr>
            <a:r>
              <a:rPr lang="pt-BR" dirty="0"/>
              <a:t>Comprometimento da legalidade substancial.</a:t>
            </a:r>
          </a:p>
          <a:p>
            <a:endParaRPr lang="pt-BR" dirty="0"/>
          </a:p>
          <a:p>
            <a:r>
              <a:rPr lang="pt-BR" dirty="0"/>
              <a:t>Resultado inexistente ou insignificante indica ausência de tipicidade material.</a:t>
            </a:r>
          </a:p>
          <a:p>
            <a:endParaRPr lang="pt-BR" sz="2200" b="0" i="0" dirty="0">
              <a:effectLst/>
            </a:endParaRPr>
          </a:p>
        </p:txBody>
      </p:sp>
    </p:spTree>
    <p:extLst>
      <p:ext uri="{BB962C8B-B14F-4D97-AF65-F5344CB8AC3E}">
        <p14:creationId xmlns:p14="http://schemas.microsoft.com/office/powerpoint/2010/main" val="2874230352"/>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5A7AD59F-7466-338B-55B4-6D2CE903AF90}"/>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79A2222E-7FCD-1F71-C45D-E9D6E1CA8CDE}"/>
              </a:ext>
            </a:extLst>
          </p:cNvPr>
          <p:cNvSpPr txBox="1"/>
          <p:nvPr/>
        </p:nvSpPr>
        <p:spPr>
          <a:xfrm>
            <a:off x="1865784" y="6309320"/>
            <a:ext cx="8460432" cy="261610"/>
          </a:xfrm>
          <a:prstGeom prst="rect">
            <a:avLst/>
          </a:prstGeom>
          <a:noFill/>
        </p:spPr>
        <p:txBody>
          <a:bodyPr wrap="square">
            <a:spAutoFit/>
          </a:bodyPr>
          <a:lstStyle/>
          <a:p>
            <a:r>
              <a:rPr lang="pt-BR" sz="1100" dirty="0"/>
              <a:t>/</a:t>
            </a:r>
          </a:p>
        </p:txBody>
      </p:sp>
      <p:sp>
        <p:nvSpPr>
          <p:cNvPr id="9" name="CaixaDeTexto 8">
            <a:extLst>
              <a:ext uri="{FF2B5EF4-FFF2-40B4-BE49-F238E27FC236}">
                <a16:creationId xmlns:a16="http://schemas.microsoft.com/office/drawing/2014/main" id="{69521519-3356-1717-CEAA-CD1D2191C70F}"/>
              </a:ext>
            </a:extLst>
          </p:cNvPr>
          <p:cNvSpPr txBox="1"/>
          <p:nvPr/>
        </p:nvSpPr>
        <p:spPr>
          <a:xfrm>
            <a:off x="513184" y="718457"/>
            <a:ext cx="10916816" cy="4308872"/>
          </a:xfrm>
          <a:prstGeom prst="rect">
            <a:avLst/>
          </a:prstGeom>
          <a:noFill/>
        </p:spPr>
        <p:txBody>
          <a:bodyPr wrap="square">
            <a:spAutoFit/>
          </a:bodyPr>
          <a:lstStyle/>
          <a:p>
            <a:r>
              <a:rPr lang="pt-BR" b="1" dirty="0"/>
              <a:t>Relação entre Desvalor da Conduta e Resultado</a:t>
            </a:r>
          </a:p>
          <a:p>
            <a:endParaRPr lang="pt-BR" b="1" dirty="0"/>
          </a:p>
          <a:p>
            <a:endParaRPr lang="pt-BR" b="1" dirty="0"/>
          </a:p>
          <a:p>
            <a:r>
              <a:rPr lang="pt-BR" dirty="0"/>
              <a:t>A infração administrativa decorre da combinação entre desvalor da conduta e resultado relevante, não sendo suficiente a presença isolada de apenas um deles.</a:t>
            </a:r>
          </a:p>
          <a:p>
            <a:endParaRPr lang="pt-BR" dirty="0"/>
          </a:p>
          <a:p>
            <a:endParaRPr lang="pt-BR" dirty="0"/>
          </a:p>
          <a:p>
            <a:pPr marL="1200150" lvl="2" indent="-285750">
              <a:buFont typeface="Wingdings" panose="05000000000000000000" pitchFamily="2" charset="2"/>
              <a:buChar char="Ø"/>
            </a:pPr>
            <a:r>
              <a:rPr lang="pt-BR" b="1" dirty="0"/>
              <a:t>Desvalor relevante + resultado relevante → infração sancionável;</a:t>
            </a:r>
          </a:p>
          <a:p>
            <a:pPr marL="1200150" lvl="2" indent="-285750">
              <a:buFont typeface="Wingdings" panose="05000000000000000000" pitchFamily="2" charset="2"/>
              <a:buChar char="Ø"/>
            </a:pPr>
            <a:r>
              <a:rPr lang="pt-BR" b="1" dirty="0"/>
              <a:t>Desvalor leve + resultado irrelevante → impropriedade formal;</a:t>
            </a:r>
          </a:p>
          <a:p>
            <a:pPr marL="1200150" lvl="2" indent="-285750">
              <a:buFont typeface="Wingdings" panose="05000000000000000000" pitchFamily="2" charset="2"/>
              <a:buChar char="Ø"/>
            </a:pPr>
            <a:r>
              <a:rPr lang="pt-BR" b="1" dirty="0"/>
              <a:t>Desvalor relevante + resultado irrelevante → análise de proporcionalidade;</a:t>
            </a:r>
          </a:p>
          <a:p>
            <a:pPr marL="1200150" lvl="2" indent="-285750">
              <a:buFont typeface="Wingdings" panose="05000000000000000000" pitchFamily="2" charset="2"/>
              <a:buChar char="Ø"/>
            </a:pPr>
            <a:r>
              <a:rPr lang="pt-BR" b="1" dirty="0"/>
              <a:t>Desvalor leve + resultado relevante → apuração necessária.</a:t>
            </a:r>
          </a:p>
          <a:p>
            <a:endParaRPr lang="pt-BR" dirty="0"/>
          </a:p>
          <a:p>
            <a:r>
              <a:rPr lang="pt-BR" dirty="0"/>
              <a:t>📌 Conclusão-chave:</a:t>
            </a:r>
            <a:br>
              <a:rPr lang="pt-BR" dirty="0"/>
            </a:br>
            <a:r>
              <a:rPr lang="pt-BR" dirty="0"/>
              <a:t>Não há infração administrativa sancionável sem gravidade suficiente, aferida pela conduta e pelo resultado.</a:t>
            </a:r>
          </a:p>
          <a:p>
            <a:endParaRPr lang="pt-BR" sz="2200" b="0" i="0" dirty="0">
              <a:effectLst/>
            </a:endParaRPr>
          </a:p>
        </p:txBody>
      </p:sp>
    </p:spTree>
    <p:extLst>
      <p:ext uri="{BB962C8B-B14F-4D97-AF65-F5344CB8AC3E}">
        <p14:creationId xmlns:p14="http://schemas.microsoft.com/office/powerpoint/2010/main" val="2553898360"/>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E6B355C-8131-D609-0D91-749D393B0C35}"/>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Freeform: Shape 15">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aixaDeTexto 8">
            <a:extLst>
              <a:ext uri="{FF2B5EF4-FFF2-40B4-BE49-F238E27FC236}">
                <a16:creationId xmlns:a16="http://schemas.microsoft.com/office/drawing/2014/main" id="{B62A6B4A-14E9-A633-785C-C0123D353376}"/>
              </a:ext>
            </a:extLst>
          </p:cNvPr>
          <p:cNvSpPr txBox="1"/>
          <p:nvPr/>
        </p:nvSpPr>
        <p:spPr>
          <a:xfrm>
            <a:off x="513184" y="718457"/>
            <a:ext cx="10916816" cy="846386"/>
          </a:xfrm>
          <a:prstGeom prst="rect">
            <a:avLst/>
          </a:prstGeom>
          <a:noFill/>
        </p:spPr>
        <p:txBody>
          <a:bodyPr wrap="square">
            <a:spAutoFit/>
          </a:bodyPr>
          <a:lstStyle/>
          <a:p>
            <a:pPr>
              <a:spcAft>
                <a:spcPts val="600"/>
              </a:spcAft>
            </a:pPr>
            <a:endParaRPr lang="pt-BR" sz="2200" b="1" i="0">
              <a:effectLst/>
            </a:endParaRPr>
          </a:p>
          <a:p>
            <a:pPr>
              <a:spcAft>
                <a:spcPts val="600"/>
              </a:spcAft>
            </a:pPr>
            <a:endParaRPr lang="pt-BR" sz="2200" b="0" i="0">
              <a:effectLst/>
            </a:endParaRPr>
          </a:p>
        </p:txBody>
      </p:sp>
      <p:graphicFrame>
        <p:nvGraphicFramePr>
          <p:cNvPr id="2" name="Tabela 1">
            <a:extLst>
              <a:ext uri="{FF2B5EF4-FFF2-40B4-BE49-F238E27FC236}">
                <a16:creationId xmlns:a16="http://schemas.microsoft.com/office/drawing/2014/main" id="{93AFB96C-54C0-2E07-84B6-14C7608DF802}"/>
              </a:ext>
            </a:extLst>
          </p:cNvPr>
          <p:cNvGraphicFramePr>
            <a:graphicFrameLocks noGrp="1"/>
          </p:cNvGraphicFramePr>
          <p:nvPr>
            <p:extLst>
              <p:ext uri="{D42A27DB-BD31-4B8C-83A1-F6EECF244321}">
                <p14:modId xmlns:p14="http://schemas.microsoft.com/office/powerpoint/2010/main" val="4100357518"/>
              </p:ext>
            </p:extLst>
          </p:nvPr>
        </p:nvGraphicFramePr>
        <p:xfrm>
          <a:off x="641200" y="718457"/>
          <a:ext cx="11181995" cy="5600867"/>
        </p:xfrm>
        <a:graphic>
          <a:graphicData uri="http://schemas.openxmlformats.org/drawingml/2006/table">
            <a:tbl>
              <a:tblPr>
                <a:tableStyleId>{35758FB7-9AC5-4552-8A53-C91805E547FA}</a:tableStyleId>
              </a:tblPr>
              <a:tblGrid>
                <a:gridCol w="3635383">
                  <a:extLst>
                    <a:ext uri="{9D8B030D-6E8A-4147-A177-3AD203B41FA5}">
                      <a16:colId xmlns:a16="http://schemas.microsoft.com/office/drawing/2014/main" val="4275949010"/>
                    </a:ext>
                  </a:extLst>
                </a:gridCol>
                <a:gridCol w="3780227">
                  <a:extLst>
                    <a:ext uri="{9D8B030D-6E8A-4147-A177-3AD203B41FA5}">
                      <a16:colId xmlns:a16="http://schemas.microsoft.com/office/drawing/2014/main" val="4187580434"/>
                    </a:ext>
                  </a:extLst>
                </a:gridCol>
                <a:gridCol w="3766385">
                  <a:extLst>
                    <a:ext uri="{9D8B030D-6E8A-4147-A177-3AD203B41FA5}">
                      <a16:colId xmlns:a16="http://schemas.microsoft.com/office/drawing/2014/main" val="1034790413"/>
                    </a:ext>
                  </a:extLst>
                </a:gridCol>
              </a:tblGrid>
              <a:tr h="286580">
                <a:tc>
                  <a:txBody>
                    <a:bodyPr/>
                    <a:lstStyle/>
                    <a:p>
                      <a:pPr>
                        <a:buNone/>
                      </a:pPr>
                      <a:r>
                        <a:rPr lang="pt-BR" sz="1500" b="1" dirty="0"/>
                        <a:t>Aspecto</a:t>
                      </a:r>
                    </a:p>
                  </a:txBody>
                  <a:tcPr marL="58707" marR="58707" marT="29353" marB="29353" anchor="ctr"/>
                </a:tc>
                <a:tc>
                  <a:txBody>
                    <a:bodyPr/>
                    <a:lstStyle/>
                    <a:p>
                      <a:pPr>
                        <a:buNone/>
                      </a:pPr>
                      <a:r>
                        <a:rPr lang="pt-BR" sz="1500" b="1"/>
                        <a:t>Desvalor da Conduta</a:t>
                      </a:r>
                    </a:p>
                  </a:txBody>
                  <a:tcPr marL="58707" marR="58707" marT="29353" marB="29353" anchor="ctr"/>
                </a:tc>
                <a:tc>
                  <a:txBody>
                    <a:bodyPr/>
                    <a:lstStyle/>
                    <a:p>
                      <a:pPr>
                        <a:buNone/>
                      </a:pPr>
                      <a:r>
                        <a:rPr lang="pt-BR" sz="1500" b="1"/>
                        <a:t>Resultado</a:t>
                      </a:r>
                    </a:p>
                  </a:txBody>
                  <a:tcPr marL="58707" marR="58707" marT="29353" marB="29353" anchor="ctr"/>
                </a:tc>
                <a:extLst>
                  <a:ext uri="{0D108BD9-81ED-4DB2-BD59-A6C34878D82A}">
                    <a16:rowId xmlns:a16="http://schemas.microsoft.com/office/drawing/2014/main" val="1626089612"/>
                  </a:ext>
                </a:extLst>
              </a:tr>
              <a:tr h="286580">
                <a:tc>
                  <a:txBody>
                    <a:bodyPr/>
                    <a:lstStyle/>
                    <a:p>
                      <a:pPr>
                        <a:buNone/>
                      </a:pPr>
                      <a:r>
                        <a:rPr lang="pt-BR" sz="1500" b="1"/>
                        <a:t>O que avalia</a:t>
                      </a:r>
                    </a:p>
                  </a:txBody>
                  <a:tcPr marL="58707" marR="58707" marT="29353" marB="29353" anchor="ctr"/>
                </a:tc>
                <a:tc>
                  <a:txBody>
                    <a:bodyPr/>
                    <a:lstStyle/>
                    <a:p>
                      <a:pPr>
                        <a:buNone/>
                      </a:pPr>
                      <a:r>
                        <a:rPr lang="pt-BR" sz="1500" b="1"/>
                        <a:t>O comportamento do agente</a:t>
                      </a:r>
                    </a:p>
                  </a:txBody>
                  <a:tcPr marL="58707" marR="58707" marT="29353" marB="29353" anchor="ctr"/>
                </a:tc>
                <a:tc>
                  <a:txBody>
                    <a:bodyPr/>
                    <a:lstStyle/>
                    <a:p>
                      <a:pPr>
                        <a:buNone/>
                      </a:pPr>
                      <a:r>
                        <a:rPr lang="pt-BR" sz="1500" b="1"/>
                        <a:t>O impacto da conduta</a:t>
                      </a:r>
                    </a:p>
                  </a:txBody>
                  <a:tcPr marL="58707" marR="58707" marT="29353" marB="29353" anchor="ctr"/>
                </a:tc>
                <a:extLst>
                  <a:ext uri="{0D108BD9-81ED-4DB2-BD59-A6C34878D82A}">
                    <a16:rowId xmlns:a16="http://schemas.microsoft.com/office/drawing/2014/main" val="2421753794"/>
                  </a:ext>
                </a:extLst>
              </a:tr>
              <a:tr h="472352">
                <a:tc>
                  <a:txBody>
                    <a:bodyPr/>
                    <a:lstStyle/>
                    <a:p>
                      <a:pPr>
                        <a:buNone/>
                      </a:pPr>
                      <a:r>
                        <a:rPr lang="pt-BR" sz="1500" b="1"/>
                        <a:t>Foco da análise</a:t>
                      </a:r>
                    </a:p>
                  </a:txBody>
                  <a:tcPr marL="58707" marR="58707" marT="29353" marB="29353" anchor="ctr"/>
                </a:tc>
                <a:tc>
                  <a:txBody>
                    <a:bodyPr/>
                    <a:lstStyle/>
                    <a:p>
                      <a:pPr>
                        <a:buNone/>
                      </a:pPr>
                      <a:r>
                        <a:rPr lang="pt-BR" sz="1500" b="1"/>
                        <a:t>Forma de agir, cuidado, intenção e contexto</a:t>
                      </a:r>
                    </a:p>
                  </a:txBody>
                  <a:tcPr marL="58707" marR="58707" marT="29353" marB="29353" anchor="ctr"/>
                </a:tc>
                <a:tc>
                  <a:txBody>
                    <a:bodyPr/>
                    <a:lstStyle/>
                    <a:p>
                      <a:pPr>
                        <a:buNone/>
                      </a:pPr>
                      <a:r>
                        <a:rPr lang="pt-BR" sz="1500" b="1"/>
                        <a:t>Dano, risco ou prejuízo ao interesse público</a:t>
                      </a:r>
                    </a:p>
                  </a:txBody>
                  <a:tcPr marL="58707" marR="58707" marT="29353" marB="29353" anchor="ctr"/>
                </a:tc>
                <a:extLst>
                  <a:ext uri="{0D108BD9-81ED-4DB2-BD59-A6C34878D82A}">
                    <a16:rowId xmlns:a16="http://schemas.microsoft.com/office/drawing/2014/main" val="2343623905"/>
                  </a:ext>
                </a:extLst>
              </a:tr>
              <a:tr h="286580">
                <a:tc>
                  <a:txBody>
                    <a:bodyPr/>
                    <a:lstStyle/>
                    <a:p>
                      <a:pPr>
                        <a:buNone/>
                      </a:pPr>
                      <a:r>
                        <a:rPr lang="pt-BR" sz="1500" b="1"/>
                        <a:t>Pergunta-chave</a:t>
                      </a:r>
                    </a:p>
                  </a:txBody>
                  <a:tcPr marL="58707" marR="58707" marT="29353" marB="29353" anchor="ctr"/>
                </a:tc>
                <a:tc>
                  <a:txBody>
                    <a:bodyPr/>
                    <a:lstStyle/>
                    <a:p>
                      <a:pPr>
                        <a:buNone/>
                      </a:pPr>
                      <a:r>
                        <a:rPr lang="pt-BR" sz="1500" b="1"/>
                        <a:t>Como o agente atuou?</a:t>
                      </a:r>
                    </a:p>
                  </a:txBody>
                  <a:tcPr marL="58707" marR="58707" marT="29353" marB="29353" anchor="ctr"/>
                </a:tc>
                <a:tc>
                  <a:txBody>
                    <a:bodyPr/>
                    <a:lstStyle/>
                    <a:p>
                      <a:pPr>
                        <a:buNone/>
                      </a:pPr>
                      <a:r>
                        <a:rPr lang="pt-BR" sz="1500" b="1"/>
                        <a:t>O que essa atuação causou?</a:t>
                      </a:r>
                    </a:p>
                  </a:txBody>
                  <a:tcPr marL="58707" marR="58707" marT="29353" marB="29353" anchor="ctr"/>
                </a:tc>
                <a:extLst>
                  <a:ext uri="{0D108BD9-81ED-4DB2-BD59-A6C34878D82A}">
                    <a16:rowId xmlns:a16="http://schemas.microsoft.com/office/drawing/2014/main" val="1651422466"/>
                  </a:ext>
                </a:extLst>
              </a:tr>
              <a:tr h="658124">
                <a:tc>
                  <a:txBody>
                    <a:bodyPr/>
                    <a:lstStyle/>
                    <a:p>
                      <a:pPr>
                        <a:buNone/>
                      </a:pPr>
                      <a:r>
                        <a:rPr lang="pt-BR" sz="1500" b="1" dirty="0"/>
                        <a:t>Elementos considerados</a:t>
                      </a:r>
                    </a:p>
                  </a:txBody>
                  <a:tcPr marL="58707" marR="58707" marT="29353" marB="29353" anchor="ctr"/>
                </a:tc>
                <a:tc>
                  <a:txBody>
                    <a:bodyPr/>
                    <a:lstStyle/>
                    <a:p>
                      <a:pPr>
                        <a:buNone/>
                      </a:pPr>
                      <a:r>
                        <a:rPr lang="pt-BR" sz="1500" b="1" dirty="0"/>
                        <a:t>Dolo ou culpa, violação do dever funcional, reiteração, consciência da irregularidade</a:t>
                      </a:r>
                    </a:p>
                  </a:txBody>
                  <a:tcPr marL="58707" marR="58707" marT="29353" marB="29353" anchor="ctr"/>
                </a:tc>
                <a:tc>
                  <a:txBody>
                    <a:bodyPr/>
                    <a:lstStyle/>
                    <a:p>
                      <a:pPr>
                        <a:buNone/>
                      </a:pPr>
                      <a:r>
                        <a:rPr lang="pt-BR" sz="1500" b="1"/>
                        <a:t>Dano ao erário, prejuízo ao serviço, risco relevante, quebra de confiança</a:t>
                      </a:r>
                    </a:p>
                  </a:txBody>
                  <a:tcPr marL="58707" marR="58707" marT="29353" marB="29353" anchor="ctr"/>
                </a:tc>
                <a:extLst>
                  <a:ext uri="{0D108BD9-81ED-4DB2-BD59-A6C34878D82A}">
                    <a16:rowId xmlns:a16="http://schemas.microsoft.com/office/drawing/2014/main" val="759641881"/>
                  </a:ext>
                </a:extLst>
              </a:tr>
              <a:tr h="843897">
                <a:tc>
                  <a:txBody>
                    <a:bodyPr/>
                    <a:lstStyle/>
                    <a:p>
                      <a:pPr>
                        <a:buNone/>
                      </a:pPr>
                      <a:r>
                        <a:rPr lang="pt-BR" sz="1500" b="1" dirty="0"/>
                        <a:t>Exemplos de maior gravidade</a:t>
                      </a:r>
                    </a:p>
                  </a:txBody>
                  <a:tcPr marL="58707" marR="58707" marT="29353" marB="29353" anchor="ctr"/>
                </a:tc>
                <a:tc>
                  <a:txBody>
                    <a:bodyPr/>
                    <a:lstStyle/>
                    <a:p>
                      <a:pPr>
                        <a:buNone/>
                      </a:pPr>
                      <a:r>
                        <a:rPr lang="pt-BR" sz="1500" b="1"/>
                        <a:t>Descumprimento consciente de norma; reiteração após advertência; uso indevido de sistema</a:t>
                      </a:r>
                    </a:p>
                  </a:txBody>
                  <a:tcPr marL="58707" marR="58707" marT="29353" marB="29353" anchor="ctr"/>
                </a:tc>
                <a:tc>
                  <a:txBody>
                    <a:bodyPr/>
                    <a:lstStyle/>
                    <a:p>
                      <a:pPr>
                        <a:buNone/>
                      </a:pPr>
                      <a:r>
                        <a:rPr lang="pt-BR" sz="1500" b="1"/>
                        <a:t>Pagamento indevido; interrupção de serviço; violação de direito do usuário</a:t>
                      </a:r>
                    </a:p>
                  </a:txBody>
                  <a:tcPr marL="58707" marR="58707" marT="29353" marB="29353" anchor="ctr"/>
                </a:tc>
                <a:extLst>
                  <a:ext uri="{0D108BD9-81ED-4DB2-BD59-A6C34878D82A}">
                    <a16:rowId xmlns:a16="http://schemas.microsoft.com/office/drawing/2014/main" val="784834282"/>
                  </a:ext>
                </a:extLst>
              </a:tr>
              <a:tr h="658124">
                <a:tc>
                  <a:txBody>
                    <a:bodyPr/>
                    <a:lstStyle/>
                    <a:p>
                      <a:pPr>
                        <a:buNone/>
                      </a:pPr>
                      <a:r>
                        <a:rPr lang="pt-BR" sz="1500" b="1" dirty="0"/>
                        <a:t>Exemplos de menor gravidade</a:t>
                      </a:r>
                    </a:p>
                  </a:txBody>
                  <a:tcPr marL="58707" marR="58707" marT="29353" marB="29353" anchor="ctr"/>
                </a:tc>
                <a:tc>
                  <a:txBody>
                    <a:bodyPr/>
                    <a:lstStyle/>
                    <a:p>
                      <a:pPr>
                        <a:buNone/>
                      </a:pPr>
                      <a:r>
                        <a:rPr lang="pt-BR" sz="1500" b="1" dirty="0"/>
                        <a:t>Erro pontual por falha operacional; desconhecimento justificável; ausência de má-fé</a:t>
                      </a:r>
                    </a:p>
                  </a:txBody>
                  <a:tcPr marL="58707" marR="58707" marT="29353" marB="29353" anchor="ctr"/>
                </a:tc>
                <a:tc>
                  <a:txBody>
                    <a:bodyPr/>
                    <a:lstStyle/>
                    <a:p>
                      <a:pPr>
                        <a:buNone/>
                      </a:pPr>
                      <a:r>
                        <a:rPr lang="pt-BR" sz="1500" b="1"/>
                        <a:t>Erro sanado sem impacto; falha sem dano; irregularidade sem reflexo decisório</a:t>
                      </a:r>
                    </a:p>
                  </a:txBody>
                  <a:tcPr marL="58707" marR="58707" marT="29353" marB="29353" anchor="ctr"/>
                </a:tc>
                <a:extLst>
                  <a:ext uri="{0D108BD9-81ED-4DB2-BD59-A6C34878D82A}">
                    <a16:rowId xmlns:a16="http://schemas.microsoft.com/office/drawing/2014/main" val="899980517"/>
                  </a:ext>
                </a:extLst>
              </a:tr>
              <a:tr h="472352">
                <a:tc>
                  <a:txBody>
                    <a:bodyPr/>
                    <a:lstStyle/>
                    <a:p>
                      <a:pPr>
                        <a:buNone/>
                      </a:pPr>
                      <a:r>
                        <a:rPr lang="pt-BR" sz="1500" b="1" dirty="0"/>
                        <a:t>Relevância jurídica</a:t>
                      </a:r>
                    </a:p>
                  </a:txBody>
                  <a:tcPr marL="58707" marR="58707" marT="29353" marB="29353" anchor="ctr"/>
                </a:tc>
                <a:tc>
                  <a:txBody>
                    <a:bodyPr/>
                    <a:lstStyle/>
                    <a:p>
                      <a:pPr>
                        <a:buNone/>
                      </a:pPr>
                      <a:r>
                        <a:rPr lang="pt-BR" sz="1500" b="1"/>
                        <a:t>Indica o grau de reprovabilidade da conduta</a:t>
                      </a:r>
                    </a:p>
                  </a:txBody>
                  <a:tcPr marL="58707" marR="58707" marT="29353" marB="29353" anchor="ctr"/>
                </a:tc>
                <a:tc>
                  <a:txBody>
                    <a:bodyPr/>
                    <a:lstStyle/>
                    <a:p>
                      <a:pPr>
                        <a:buNone/>
                      </a:pPr>
                      <a:r>
                        <a:rPr lang="pt-BR" sz="1500" b="1"/>
                        <a:t>Indica a lesividade material</a:t>
                      </a:r>
                    </a:p>
                  </a:txBody>
                  <a:tcPr marL="58707" marR="58707" marT="29353" marB="29353" anchor="ctr"/>
                </a:tc>
                <a:extLst>
                  <a:ext uri="{0D108BD9-81ED-4DB2-BD59-A6C34878D82A}">
                    <a16:rowId xmlns:a16="http://schemas.microsoft.com/office/drawing/2014/main" val="3859237876"/>
                  </a:ext>
                </a:extLst>
              </a:tr>
              <a:tr h="472352">
                <a:tc>
                  <a:txBody>
                    <a:bodyPr/>
                    <a:lstStyle/>
                    <a:p>
                      <a:pPr>
                        <a:buNone/>
                      </a:pPr>
                      <a:r>
                        <a:rPr lang="pt-BR" sz="1500" b="1"/>
                        <a:t>Consequência prática</a:t>
                      </a:r>
                    </a:p>
                  </a:txBody>
                  <a:tcPr marL="58707" marR="58707" marT="29353" marB="29353" anchor="ctr"/>
                </a:tc>
                <a:tc>
                  <a:txBody>
                    <a:bodyPr/>
                    <a:lstStyle/>
                    <a:p>
                      <a:pPr>
                        <a:buNone/>
                      </a:pPr>
                      <a:r>
                        <a:rPr lang="pt-BR" sz="1500" b="1"/>
                        <a:t>Influencia a escolha do rito e a dosimetria</a:t>
                      </a:r>
                    </a:p>
                  </a:txBody>
                  <a:tcPr marL="58707" marR="58707" marT="29353" marB="29353" anchor="ctr"/>
                </a:tc>
                <a:tc>
                  <a:txBody>
                    <a:bodyPr/>
                    <a:lstStyle/>
                    <a:p>
                      <a:pPr>
                        <a:buNone/>
                      </a:pPr>
                      <a:r>
                        <a:rPr lang="pt-BR" sz="1500" b="1" dirty="0"/>
                        <a:t>Define a existência ou não de tipicidade material</a:t>
                      </a:r>
                    </a:p>
                  </a:txBody>
                  <a:tcPr marL="58707" marR="58707" marT="29353" marB="29353" anchor="ctr"/>
                </a:tc>
                <a:extLst>
                  <a:ext uri="{0D108BD9-81ED-4DB2-BD59-A6C34878D82A}">
                    <a16:rowId xmlns:a16="http://schemas.microsoft.com/office/drawing/2014/main" val="3473295569"/>
                  </a:ext>
                </a:extLst>
              </a:tr>
              <a:tr h="472352">
                <a:tc>
                  <a:txBody>
                    <a:bodyPr/>
                    <a:lstStyle/>
                    <a:p>
                      <a:pPr>
                        <a:buNone/>
                      </a:pPr>
                      <a:r>
                        <a:rPr lang="pt-BR" sz="1500" b="1"/>
                        <a:t>Quando ausente ou reduzido</a:t>
                      </a:r>
                    </a:p>
                  </a:txBody>
                  <a:tcPr marL="58707" marR="58707" marT="29353" marB="29353" anchor="ctr"/>
                </a:tc>
                <a:tc>
                  <a:txBody>
                    <a:bodyPr/>
                    <a:lstStyle/>
                    <a:p>
                      <a:pPr>
                        <a:buNone/>
                      </a:pPr>
                      <a:r>
                        <a:rPr lang="pt-BR" sz="1500" b="1"/>
                        <a:t>Pode afastar a necessidade de apuração punitiva</a:t>
                      </a:r>
                    </a:p>
                  </a:txBody>
                  <a:tcPr marL="58707" marR="58707" marT="29353" marB="29353" anchor="ctr"/>
                </a:tc>
                <a:tc>
                  <a:txBody>
                    <a:bodyPr/>
                    <a:lstStyle/>
                    <a:p>
                      <a:pPr>
                        <a:buNone/>
                      </a:pPr>
                      <a:r>
                        <a:rPr lang="pt-BR" sz="1500" b="1"/>
                        <a:t>Configura impropriedade formal</a:t>
                      </a:r>
                    </a:p>
                  </a:txBody>
                  <a:tcPr marL="58707" marR="58707" marT="29353" marB="29353" anchor="ctr"/>
                </a:tc>
                <a:extLst>
                  <a:ext uri="{0D108BD9-81ED-4DB2-BD59-A6C34878D82A}">
                    <a16:rowId xmlns:a16="http://schemas.microsoft.com/office/drawing/2014/main" val="3661463576"/>
                  </a:ext>
                </a:extLst>
              </a:tr>
              <a:tr h="472352">
                <a:tc>
                  <a:txBody>
                    <a:bodyPr/>
                    <a:lstStyle/>
                    <a:p>
                      <a:pPr>
                        <a:buNone/>
                      </a:pPr>
                      <a:r>
                        <a:rPr lang="pt-BR" sz="1500" b="1"/>
                        <a:t>Leitura integrada</a:t>
                      </a:r>
                    </a:p>
                  </a:txBody>
                  <a:tcPr marL="58707" marR="58707" marT="29353" marB="29353" anchor="ctr"/>
                </a:tc>
                <a:tc>
                  <a:txBody>
                    <a:bodyPr/>
                    <a:lstStyle/>
                    <a:p>
                      <a:pPr>
                        <a:buNone/>
                      </a:pPr>
                      <a:r>
                        <a:rPr lang="pt-BR" sz="1500" b="1"/>
                        <a:t>Isoladamente não basta</a:t>
                      </a:r>
                    </a:p>
                  </a:txBody>
                  <a:tcPr marL="58707" marR="58707" marT="29353" marB="29353" anchor="ctr"/>
                </a:tc>
                <a:tc>
                  <a:txBody>
                    <a:bodyPr/>
                    <a:lstStyle/>
                    <a:p>
                      <a:pPr>
                        <a:buNone/>
                      </a:pPr>
                      <a:r>
                        <a:rPr lang="pt-BR" sz="1500" b="1" dirty="0"/>
                        <a:t>Deve ser analisado em conjunto com o desvalor</a:t>
                      </a:r>
                    </a:p>
                  </a:txBody>
                  <a:tcPr marL="58707" marR="58707" marT="29353" marB="29353" anchor="ctr"/>
                </a:tc>
                <a:extLst>
                  <a:ext uri="{0D108BD9-81ED-4DB2-BD59-A6C34878D82A}">
                    <a16:rowId xmlns:a16="http://schemas.microsoft.com/office/drawing/2014/main" val="2931047839"/>
                  </a:ext>
                </a:extLst>
              </a:tr>
            </a:tbl>
          </a:graphicData>
        </a:graphic>
      </p:graphicFrame>
    </p:spTree>
    <p:extLst>
      <p:ext uri="{BB962C8B-B14F-4D97-AF65-F5344CB8AC3E}">
        <p14:creationId xmlns:p14="http://schemas.microsoft.com/office/powerpoint/2010/main" val="34613251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CC739A3E-B917-F837-B115-A6E82B2DEDB4}"/>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6F99F9BF-9471-7575-8138-B24D5682E5D7}"/>
              </a:ext>
            </a:extLst>
          </p:cNvPr>
          <p:cNvSpPr txBox="1"/>
          <p:nvPr/>
        </p:nvSpPr>
        <p:spPr>
          <a:xfrm>
            <a:off x="1865784" y="6309320"/>
            <a:ext cx="8460432" cy="261610"/>
          </a:xfrm>
          <a:prstGeom prst="rect">
            <a:avLst/>
          </a:prstGeom>
          <a:noFill/>
        </p:spPr>
        <p:txBody>
          <a:bodyPr wrap="square">
            <a:spAutoFit/>
          </a:bodyPr>
          <a:lstStyle/>
          <a:p>
            <a:r>
              <a:rPr lang="pt-BR" sz="1100" dirty="0"/>
              <a:t>/</a:t>
            </a:r>
          </a:p>
        </p:txBody>
      </p:sp>
      <p:sp>
        <p:nvSpPr>
          <p:cNvPr id="9" name="CaixaDeTexto 8">
            <a:extLst>
              <a:ext uri="{FF2B5EF4-FFF2-40B4-BE49-F238E27FC236}">
                <a16:creationId xmlns:a16="http://schemas.microsoft.com/office/drawing/2014/main" id="{94EBA707-8F81-1631-3E01-71A6087EB256}"/>
              </a:ext>
            </a:extLst>
          </p:cNvPr>
          <p:cNvSpPr txBox="1"/>
          <p:nvPr/>
        </p:nvSpPr>
        <p:spPr>
          <a:xfrm>
            <a:off x="1371600" y="942109"/>
            <a:ext cx="10058400" cy="646331"/>
          </a:xfrm>
          <a:prstGeom prst="rect">
            <a:avLst/>
          </a:prstGeom>
          <a:noFill/>
        </p:spPr>
        <p:txBody>
          <a:bodyPr wrap="square">
            <a:spAutoFit/>
          </a:bodyPr>
          <a:lstStyle/>
          <a:p>
            <a:endParaRPr lang="pt-BR" b="1" dirty="0"/>
          </a:p>
          <a:p>
            <a:endParaRPr lang="pt-BR" dirty="0"/>
          </a:p>
        </p:txBody>
      </p:sp>
      <p:pic>
        <p:nvPicPr>
          <p:cNvPr id="3" name="Imagem 2" descr="Diagrama&#10;&#10;O conteúdo gerado por IA pode estar incorreto.">
            <a:extLst>
              <a:ext uri="{FF2B5EF4-FFF2-40B4-BE49-F238E27FC236}">
                <a16:creationId xmlns:a16="http://schemas.microsoft.com/office/drawing/2014/main" id="{76FD4160-985F-FD8F-E2A1-EC50A6550BE8}"/>
              </a:ext>
            </a:extLst>
          </p:cNvPr>
          <p:cNvPicPr>
            <a:picLocks noChangeAspect="1"/>
          </p:cNvPicPr>
          <p:nvPr/>
        </p:nvPicPr>
        <p:blipFill>
          <a:blip r:embed="rId5"/>
          <a:stretch>
            <a:fillRect/>
          </a:stretch>
        </p:blipFill>
        <p:spPr>
          <a:xfrm>
            <a:off x="1832968" y="1095050"/>
            <a:ext cx="8526065" cy="4667901"/>
          </a:xfrm>
          <a:prstGeom prst="rect">
            <a:avLst/>
          </a:prstGeom>
        </p:spPr>
      </p:pic>
    </p:spTree>
    <p:extLst>
      <p:ext uri="{BB962C8B-B14F-4D97-AF65-F5344CB8AC3E}">
        <p14:creationId xmlns:p14="http://schemas.microsoft.com/office/powerpoint/2010/main" val="1534300837"/>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Rectangle 3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ixaDeTexto 3">
            <a:extLst>
              <a:ext uri="{FF2B5EF4-FFF2-40B4-BE49-F238E27FC236}">
                <a16:creationId xmlns:a16="http://schemas.microsoft.com/office/drawing/2014/main" id="{4F897325-47AB-7576-DA33-F53C5700399A}"/>
              </a:ext>
            </a:extLst>
          </p:cNvPr>
          <p:cNvSpPr txBox="1"/>
          <p:nvPr/>
        </p:nvSpPr>
        <p:spPr>
          <a:xfrm>
            <a:off x="418225" y="629349"/>
            <a:ext cx="2774154" cy="1872636"/>
          </a:xfrm>
          <a:prstGeom prst="rect">
            <a:avLst/>
          </a:prstGeom>
        </p:spPr>
        <p:txBody>
          <a:bodyPr vert="horz" lIns="91440" tIns="45720" rIns="91440" bIns="45720" rtlCol="0" anchor="b">
            <a:normAutofit fontScale="92500" lnSpcReduction="20000"/>
          </a:bodyPr>
          <a:lstStyle/>
          <a:p>
            <a:pPr algn="ctr">
              <a:lnSpc>
                <a:spcPct val="90000"/>
              </a:lnSpc>
              <a:spcBef>
                <a:spcPct val="0"/>
              </a:spcBef>
              <a:spcAft>
                <a:spcPts val="600"/>
              </a:spcAft>
              <a:defRPr/>
            </a:pPr>
            <a:r>
              <a:rPr lang="en-US" altLang="pt-BR" sz="4000" b="1" kern="1200" dirty="0" err="1">
                <a:solidFill>
                  <a:srgbClr val="FFFFFF"/>
                </a:solidFill>
                <a:effectLst>
                  <a:outerShdw blurRad="38100" dist="38100" dir="2700000" algn="tl">
                    <a:srgbClr val="000000">
                      <a:alpha val="43137"/>
                    </a:srgbClr>
                  </a:outerShdw>
                </a:effectLst>
                <a:latin typeface="+mj-lt"/>
                <a:ea typeface="+mj-ea"/>
                <a:cs typeface="+mj-cs"/>
              </a:rPr>
              <a:t>Professora</a:t>
            </a:r>
            <a:endParaRPr lang="en-US" altLang="pt-BR" sz="4000" b="1" kern="1200" dirty="0">
              <a:solidFill>
                <a:srgbClr val="FFFFFF"/>
              </a:solidFill>
              <a:effectLst>
                <a:outerShdw blurRad="38100" dist="38100" dir="2700000" algn="tl">
                  <a:srgbClr val="000000">
                    <a:alpha val="43137"/>
                  </a:srgbClr>
                </a:outerShdw>
              </a:effectLst>
              <a:latin typeface="+mj-lt"/>
              <a:ea typeface="+mj-ea"/>
              <a:cs typeface="+mj-cs"/>
            </a:endParaRPr>
          </a:p>
          <a:p>
            <a:pPr algn="ctr">
              <a:lnSpc>
                <a:spcPct val="90000"/>
              </a:lnSpc>
              <a:spcBef>
                <a:spcPct val="0"/>
              </a:spcBef>
              <a:spcAft>
                <a:spcPts val="600"/>
              </a:spcAft>
              <a:defRPr/>
            </a:pPr>
            <a:r>
              <a:rPr lang="pt-BR" sz="4000" b="1" dirty="0">
                <a:solidFill>
                  <a:srgbClr val="FFFFFF"/>
                </a:solidFill>
                <a:effectLst>
                  <a:outerShdw blurRad="38100" dist="38100" dir="2700000" algn="tl">
                    <a:srgbClr val="000000">
                      <a:alpha val="43137"/>
                    </a:srgbClr>
                  </a:outerShdw>
                </a:effectLst>
                <a:latin typeface="+mj-lt"/>
                <a:ea typeface="+mj-ea"/>
                <a:cs typeface="+mj-cs"/>
              </a:rPr>
              <a:t>Marcianita Lopata de Lima</a:t>
            </a:r>
          </a:p>
          <a:p>
            <a:pPr marL="0" indent="0" algn="r">
              <a:lnSpc>
                <a:spcPct val="90000"/>
              </a:lnSpc>
              <a:spcBef>
                <a:spcPct val="0"/>
              </a:spcBef>
              <a:spcAft>
                <a:spcPts val="600"/>
              </a:spcAft>
              <a:defRPr/>
            </a:pPr>
            <a:endParaRPr lang="en-US" altLang="pt-BR" sz="4000" b="1" kern="1200" dirty="0">
              <a:solidFill>
                <a:srgbClr val="FFFFFF"/>
              </a:solidFill>
              <a:effectLst>
                <a:outerShdw blurRad="38100" dist="38100" dir="2700000" algn="tl">
                  <a:srgbClr val="000000">
                    <a:alpha val="43137"/>
                  </a:srgbClr>
                </a:outerShdw>
              </a:effectLst>
              <a:latin typeface="+mj-lt"/>
              <a:ea typeface="+mj-ea"/>
              <a:cs typeface="+mj-cs"/>
            </a:endParaRPr>
          </a:p>
        </p:txBody>
      </p:sp>
      <p:sp>
        <p:nvSpPr>
          <p:cNvPr id="3" name="Espaço Reservado para Conteúdo 2"/>
          <p:cNvSpPr>
            <a:spLocks noGrp="1"/>
          </p:cNvSpPr>
          <p:nvPr>
            <p:ph idx="1"/>
          </p:nvPr>
        </p:nvSpPr>
        <p:spPr>
          <a:xfrm>
            <a:off x="4581727" y="649480"/>
            <a:ext cx="3025303" cy="5546047"/>
          </a:xfrm>
        </p:spPr>
        <p:txBody>
          <a:bodyPr vert="horz" lIns="91440" tIns="45720" rIns="91440" bIns="45720" rtlCol="0" anchor="ctr">
            <a:normAutofit/>
          </a:bodyPr>
          <a:lstStyle/>
          <a:p>
            <a:pPr marL="0" indent="0">
              <a:buNone/>
              <a:defRPr/>
            </a:pPr>
            <a:endParaRPr lang="pt-BR" sz="1600" b="1" noProof="0" dirty="0"/>
          </a:p>
          <a:p>
            <a:pPr marL="0">
              <a:defRPr/>
            </a:pPr>
            <a:r>
              <a:rPr lang="pt-BR" sz="1600" b="1" noProof="0" dirty="0"/>
              <a:t>Advogada</a:t>
            </a:r>
          </a:p>
          <a:p>
            <a:pPr marL="0">
              <a:defRPr/>
            </a:pPr>
            <a:r>
              <a:rPr lang="pt-BR" sz="1600" b="1" noProof="0" dirty="0"/>
              <a:t>Mestre em Direito Empresarial e Cidadania pelo </a:t>
            </a:r>
            <a:r>
              <a:rPr lang="pt-BR" sz="1600" b="1" noProof="0" dirty="0" err="1"/>
              <a:t>Unicuritiba</a:t>
            </a:r>
            <a:endParaRPr lang="pt-BR" sz="1600" b="1" noProof="0" dirty="0"/>
          </a:p>
          <a:p>
            <a:pPr marL="0">
              <a:defRPr/>
            </a:pPr>
            <a:r>
              <a:rPr lang="pt-BR" sz="1600" b="1" noProof="0" dirty="0"/>
              <a:t>Especialização em Gestão Contábil e Tributária pela UFPR </a:t>
            </a:r>
          </a:p>
          <a:p>
            <a:pPr marL="0">
              <a:defRPr/>
            </a:pPr>
            <a:r>
              <a:rPr lang="pt-BR" sz="1600" b="1" noProof="0" dirty="0"/>
              <a:t>Especialização em LGPD pela </a:t>
            </a:r>
            <a:r>
              <a:rPr lang="pt-BR" sz="1600" b="1" noProof="0" dirty="0" err="1"/>
              <a:t>Legale</a:t>
            </a:r>
            <a:r>
              <a:rPr lang="pt-BR" sz="1600" b="1" noProof="0" dirty="0"/>
              <a:t> Educacional</a:t>
            </a:r>
          </a:p>
          <a:p>
            <a:pPr marL="0">
              <a:defRPr/>
            </a:pPr>
            <a:r>
              <a:rPr lang="pt-BR" sz="1600" b="1" noProof="0" dirty="0"/>
              <a:t>Especialização em Direito Empresarial pela </a:t>
            </a:r>
            <a:r>
              <a:rPr lang="pt-BR" sz="1600" b="1" noProof="0" dirty="0" err="1"/>
              <a:t>Legale</a:t>
            </a:r>
            <a:r>
              <a:rPr lang="pt-BR" sz="1600" b="1" noProof="0" dirty="0"/>
              <a:t> Educacional</a:t>
            </a:r>
          </a:p>
          <a:p>
            <a:pPr marL="0">
              <a:defRPr/>
            </a:pPr>
            <a:r>
              <a:rPr lang="pt-BR" sz="1600" b="1" noProof="0" dirty="0"/>
              <a:t>Especialização em Planejamento Previdenciário pela </a:t>
            </a:r>
            <a:r>
              <a:rPr lang="pt-BR" sz="1600" b="1" noProof="0" dirty="0" err="1"/>
              <a:t>Legale</a:t>
            </a:r>
            <a:r>
              <a:rPr lang="pt-BR" sz="1600" b="1" noProof="0" dirty="0"/>
              <a:t> Educacional</a:t>
            </a:r>
          </a:p>
          <a:p>
            <a:pPr marL="0">
              <a:defRPr/>
            </a:pPr>
            <a:r>
              <a:rPr lang="pt-BR" sz="1600" b="1" noProof="0" dirty="0"/>
              <a:t>MBA em Gestão de Pessoas pela </a:t>
            </a:r>
            <a:r>
              <a:rPr lang="pt-BR" sz="1600" b="1" noProof="0" dirty="0" err="1"/>
              <a:t>Facet</a:t>
            </a:r>
            <a:endParaRPr lang="pt-BR" sz="1600" b="1" noProof="0" dirty="0"/>
          </a:p>
          <a:p>
            <a:pPr marL="0">
              <a:defRPr/>
            </a:pPr>
            <a:r>
              <a:rPr lang="pt-BR" sz="1600" b="1" noProof="0" dirty="0"/>
              <a:t>Graduada em Direito pela FACEAR (2009)</a:t>
            </a:r>
          </a:p>
          <a:p>
            <a:pPr marL="0">
              <a:defRPr/>
            </a:pPr>
            <a:endParaRPr lang="en-US" altLang="pt-BR" sz="1600" b="1" dirty="0">
              <a:effectLst>
                <a:outerShdw blurRad="38100" dist="38100" dir="2700000" algn="tl">
                  <a:srgbClr val="000000">
                    <a:alpha val="43137"/>
                  </a:srgbClr>
                </a:outerShdw>
              </a:effectLst>
            </a:endParaRPr>
          </a:p>
        </p:txBody>
      </p:sp>
      <p:pic>
        <p:nvPicPr>
          <p:cNvPr id="5" name="Imagem 4">
            <a:extLst>
              <a:ext uri="{FF2B5EF4-FFF2-40B4-BE49-F238E27FC236}">
                <a16:creationId xmlns:a16="http://schemas.microsoft.com/office/drawing/2014/main" id="{2136900F-D056-3408-9C7F-C9412657D0F9}"/>
              </a:ext>
            </a:extLst>
          </p:cNvPr>
          <p:cNvPicPr>
            <a:picLocks noChangeAspect="1"/>
          </p:cNvPicPr>
          <p:nvPr/>
        </p:nvPicPr>
        <p:blipFill>
          <a:blip r:embed="rId2"/>
          <a:stretch>
            <a:fillRect/>
          </a:stretch>
        </p:blipFill>
        <p:spPr>
          <a:xfrm>
            <a:off x="8109502" y="1380071"/>
            <a:ext cx="3615776" cy="4109736"/>
          </a:xfrm>
          <a:prstGeom prst="rect">
            <a:avLst/>
          </a:prstGeom>
        </p:spPr>
      </p:pic>
      <p:pic>
        <p:nvPicPr>
          <p:cNvPr id="6" name="Imagem 5" descr="Pessoa com cabelo comprido&#10;&#10;O conteúdo gerado por IA pode estar incorreto.">
            <a:extLst>
              <a:ext uri="{FF2B5EF4-FFF2-40B4-BE49-F238E27FC236}">
                <a16:creationId xmlns:a16="http://schemas.microsoft.com/office/drawing/2014/main" id="{347E5A76-83BC-952F-2A4E-543C64DB1946}"/>
              </a:ext>
            </a:extLst>
          </p:cNvPr>
          <p:cNvPicPr>
            <a:picLocks noChangeAspect="1"/>
          </p:cNvPicPr>
          <p:nvPr/>
        </p:nvPicPr>
        <p:blipFill>
          <a:blip r:embed="rId3"/>
          <a:stretch>
            <a:fillRect/>
          </a:stretch>
        </p:blipFill>
        <p:spPr>
          <a:xfrm>
            <a:off x="382367" y="2361358"/>
            <a:ext cx="3273081" cy="3746898"/>
          </a:xfrm>
          <a:prstGeom prst="rect">
            <a:avLst/>
          </a:prstGeom>
        </p:spPr>
      </p:pic>
    </p:spTree>
    <p:extLst>
      <p:ext uri="{BB962C8B-B14F-4D97-AF65-F5344CB8AC3E}">
        <p14:creationId xmlns:p14="http://schemas.microsoft.com/office/powerpoint/2010/main" val="2518217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E26CAE7C-9EBC-9A50-C499-D18558EB2C9F}"/>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EED653F4-D800-D06F-3AE6-00C47ADDA16B}"/>
              </a:ext>
            </a:extLst>
          </p:cNvPr>
          <p:cNvSpPr txBox="1"/>
          <p:nvPr/>
        </p:nvSpPr>
        <p:spPr>
          <a:xfrm>
            <a:off x="1865784" y="6309320"/>
            <a:ext cx="8460432" cy="261610"/>
          </a:xfrm>
          <a:prstGeom prst="rect">
            <a:avLst/>
          </a:prstGeom>
          <a:noFill/>
        </p:spPr>
        <p:txBody>
          <a:bodyPr wrap="square">
            <a:spAutoFit/>
          </a:bodyPr>
          <a:lstStyle/>
          <a:p>
            <a:r>
              <a:rPr lang="pt-BR" sz="1100" dirty="0"/>
              <a:t>/</a:t>
            </a:r>
          </a:p>
        </p:txBody>
      </p:sp>
      <p:sp>
        <p:nvSpPr>
          <p:cNvPr id="9" name="CaixaDeTexto 8">
            <a:extLst>
              <a:ext uri="{FF2B5EF4-FFF2-40B4-BE49-F238E27FC236}">
                <a16:creationId xmlns:a16="http://schemas.microsoft.com/office/drawing/2014/main" id="{6900067E-CD37-617F-3055-F4B7B3968ECB}"/>
              </a:ext>
            </a:extLst>
          </p:cNvPr>
          <p:cNvSpPr txBox="1"/>
          <p:nvPr/>
        </p:nvSpPr>
        <p:spPr>
          <a:xfrm>
            <a:off x="0" y="160421"/>
            <a:ext cx="11430000" cy="8032968"/>
          </a:xfrm>
          <a:prstGeom prst="rect">
            <a:avLst/>
          </a:prstGeom>
          <a:noFill/>
        </p:spPr>
        <p:txBody>
          <a:bodyPr wrap="square">
            <a:spAutoFit/>
          </a:bodyPr>
          <a:lstStyle/>
          <a:p>
            <a:endParaRPr lang="pt-BR" b="1" dirty="0"/>
          </a:p>
          <a:p>
            <a:endParaRPr lang="pt-BR" dirty="0"/>
          </a:p>
          <a:p>
            <a:r>
              <a:rPr lang="pt-BR" b="1" dirty="0"/>
              <a:t>O DEVER DE REPRESENTAR</a:t>
            </a:r>
          </a:p>
          <a:p>
            <a:r>
              <a:rPr lang="pt-BR" dirty="0"/>
              <a:t>O dever de representar consiste na obrigação funcional de comunicar à autoridade competente a ocorrência de fato que possa indicar irregularidade ou infração administrativa, possibilitando a adoção das providências adequadas.</a:t>
            </a:r>
          </a:p>
          <a:p>
            <a:r>
              <a:rPr lang="pt-BR" dirty="0"/>
              <a:t>Base legal e fundamentos:</a:t>
            </a:r>
          </a:p>
          <a:p>
            <a:endParaRPr lang="pt-BR" dirty="0"/>
          </a:p>
          <a:p>
            <a:r>
              <a:rPr lang="pt-BR" dirty="0"/>
              <a:t>Constituição Federal, art. 37, caput – legalidade, moralidade e probidade administrativa;</a:t>
            </a:r>
          </a:p>
          <a:p>
            <a:r>
              <a:rPr lang="pt-BR" dirty="0"/>
              <a:t>Lei nº 8.112/1990 – deveres funcionais do servidor público;</a:t>
            </a:r>
          </a:p>
          <a:p>
            <a:endParaRPr lang="pt-BR" dirty="0"/>
          </a:p>
          <a:p>
            <a:r>
              <a:rPr lang="pt-BR" dirty="0"/>
              <a:t>Princípios do Direito Administrativo:</a:t>
            </a:r>
          </a:p>
          <a:p>
            <a:pPr lvl="1"/>
            <a:r>
              <a:rPr lang="pt-BR" dirty="0"/>
              <a:t>lealdade institucional;</a:t>
            </a:r>
          </a:p>
          <a:p>
            <a:pPr lvl="1"/>
            <a:r>
              <a:rPr lang="pt-BR" dirty="0"/>
              <a:t>proteção do interesse público;</a:t>
            </a:r>
          </a:p>
          <a:p>
            <a:pPr lvl="1"/>
            <a:r>
              <a:rPr lang="pt-BR" dirty="0"/>
              <a:t>devido processo e presunção de inocência.</a:t>
            </a:r>
          </a:p>
          <a:p>
            <a:pPr lvl="1"/>
            <a:endParaRPr lang="pt-BR" dirty="0"/>
          </a:p>
          <a:p>
            <a:r>
              <a:rPr lang="pt-BR" dirty="0"/>
              <a:t>Cautelas no exercício do dever de representar:</a:t>
            </a:r>
          </a:p>
          <a:p>
            <a:endParaRPr lang="pt-BR" dirty="0"/>
          </a:p>
          <a:p>
            <a:pPr marL="1200150" lvl="2" indent="-285750">
              <a:buFont typeface="Wingdings" panose="05000000000000000000" pitchFamily="2" charset="2"/>
              <a:buChar char="Ø"/>
            </a:pPr>
            <a:r>
              <a:rPr lang="pt-BR" dirty="0"/>
              <a:t>Comunicação objetiva, sem juízo antecipado de culpa;</a:t>
            </a:r>
          </a:p>
          <a:p>
            <a:pPr marL="1200150" lvl="2" indent="-285750">
              <a:buFont typeface="Wingdings" panose="05000000000000000000" pitchFamily="2" charset="2"/>
              <a:buChar char="Ø"/>
            </a:pPr>
            <a:r>
              <a:rPr lang="pt-BR" dirty="0"/>
              <a:t>Relato fiel dos fatos, sem adjetivações;</a:t>
            </a:r>
          </a:p>
          <a:p>
            <a:pPr marL="1200150" lvl="2" indent="-285750">
              <a:buFont typeface="Wingdings" panose="05000000000000000000" pitchFamily="2" charset="2"/>
              <a:buChar char="Ø"/>
            </a:pPr>
            <a:r>
              <a:rPr lang="pt-BR" dirty="0"/>
              <a:t>Preservação do sigilo e da imagem dos envolvidos;</a:t>
            </a:r>
          </a:p>
          <a:p>
            <a:pPr marL="1200150" lvl="2" indent="-285750">
              <a:buFont typeface="Wingdings" panose="05000000000000000000" pitchFamily="2" charset="2"/>
              <a:buChar char="Ø"/>
            </a:pPr>
            <a:r>
              <a:rPr lang="pt-BR" dirty="0"/>
              <a:t>Atenção a conflitos de interesse;</a:t>
            </a:r>
          </a:p>
          <a:p>
            <a:pPr marL="1200150" lvl="2" indent="-285750">
              <a:buFont typeface="Wingdings" panose="05000000000000000000" pitchFamily="2" charset="2"/>
              <a:buChar char="Ø"/>
            </a:pPr>
            <a:r>
              <a:rPr lang="pt-BR" dirty="0"/>
              <a:t>Distinção entre impropriedade formal e infração relevante.</a:t>
            </a:r>
          </a:p>
          <a:p>
            <a:endParaRPr lang="pt-BR" dirty="0"/>
          </a:p>
          <a:p>
            <a:r>
              <a:rPr lang="pt-BR" dirty="0"/>
              <a:t>📌 Representar não é acusar: é permitir que a Administração avalie o fato e defina o rito adequado.</a:t>
            </a:r>
          </a:p>
          <a:p>
            <a:endParaRPr lang="pt-BR" sz="2200" dirty="0"/>
          </a:p>
          <a:p>
            <a:endParaRPr lang="pt-BR" sz="2200" b="1" i="0" dirty="0">
              <a:effectLst/>
            </a:endParaRPr>
          </a:p>
          <a:p>
            <a:endParaRPr lang="pt-BR" sz="2200" b="0" i="0" dirty="0">
              <a:effectLst/>
            </a:endParaRPr>
          </a:p>
        </p:txBody>
      </p:sp>
    </p:spTree>
    <p:extLst>
      <p:ext uri="{BB962C8B-B14F-4D97-AF65-F5344CB8AC3E}">
        <p14:creationId xmlns:p14="http://schemas.microsoft.com/office/powerpoint/2010/main" val="2454984492"/>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647D2A45-3CF3-FFCB-4E7E-E5C0EEF2617D}"/>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2F9600ED-964C-81B8-E67F-D790BA8FACDF}"/>
              </a:ext>
            </a:extLst>
          </p:cNvPr>
          <p:cNvSpPr txBox="1"/>
          <p:nvPr/>
        </p:nvSpPr>
        <p:spPr>
          <a:xfrm>
            <a:off x="1865784" y="6309320"/>
            <a:ext cx="8460432" cy="261610"/>
          </a:xfrm>
          <a:prstGeom prst="rect">
            <a:avLst/>
          </a:prstGeom>
          <a:noFill/>
        </p:spPr>
        <p:txBody>
          <a:bodyPr wrap="square">
            <a:spAutoFit/>
          </a:bodyPr>
          <a:lstStyle/>
          <a:p>
            <a:r>
              <a:rPr lang="pt-BR" sz="1100" dirty="0"/>
              <a:t>/</a:t>
            </a:r>
          </a:p>
        </p:txBody>
      </p:sp>
      <p:sp>
        <p:nvSpPr>
          <p:cNvPr id="9" name="CaixaDeTexto 8">
            <a:extLst>
              <a:ext uri="{FF2B5EF4-FFF2-40B4-BE49-F238E27FC236}">
                <a16:creationId xmlns:a16="http://schemas.microsoft.com/office/drawing/2014/main" id="{9BF2BB76-F695-9437-1DC9-40F53A6BFAC1}"/>
              </a:ext>
            </a:extLst>
          </p:cNvPr>
          <p:cNvSpPr txBox="1"/>
          <p:nvPr/>
        </p:nvSpPr>
        <p:spPr>
          <a:xfrm>
            <a:off x="0" y="160421"/>
            <a:ext cx="11430000" cy="6370975"/>
          </a:xfrm>
          <a:prstGeom prst="rect">
            <a:avLst/>
          </a:prstGeom>
          <a:noFill/>
        </p:spPr>
        <p:txBody>
          <a:bodyPr wrap="square">
            <a:spAutoFit/>
          </a:bodyPr>
          <a:lstStyle/>
          <a:p>
            <a:endParaRPr lang="pt-BR" b="1" dirty="0"/>
          </a:p>
          <a:p>
            <a:endParaRPr lang="pt-BR" dirty="0"/>
          </a:p>
          <a:p>
            <a:r>
              <a:rPr lang="pt-BR" b="1" dirty="0"/>
              <a:t>O DEVER DE REPRESENTAR</a:t>
            </a:r>
          </a:p>
          <a:p>
            <a:endParaRPr lang="pt-BR" b="1" dirty="0"/>
          </a:p>
          <a:p>
            <a:endParaRPr lang="pt-BR" b="1" dirty="0"/>
          </a:p>
          <a:p>
            <a:r>
              <a:rPr lang="pt-BR" dirty="0"/>
              <a:t>Situações que Exigem Representação (com exemplos)</a:t>
            </a:r>
          </a:p>
          <a:p>
            <a:endParaRPr lang="pt-BR" dirty="0"/>
          </a:p>
          <a:p>
            <a:r>
              <a:rPr lang="pt-BR" dirty="0"/>
              <a:t>A representação é devida quando o fato noticiado ultrapassa a esfera da impropriedade formal e pode indicar risco relevante ou infração administrativa.</a:t>
            </a:r>
          </a:p>
          <a:p>
            <a:endParaRPr lang="pt-BR" dirty="0"/>
          </a:p>
          <a:p>
            <a:r>
              <a:rPr lang="pt-BR" dirty="0"/>
              <a:t>Exemplos de situações que exigem representação:</a:t>
            </a:r>
          </a:p>
          <a:p>
            <a:endParaRPr lang="pt-BR" dirty="0"/>
          </a:p>
          <a:p>
            <a:pPr marL="285750" indent="-285750">
              <a:buFont typeface="Arial" panose="020B0604020202020204" pitchFamily="34" charset="0"/>
              <a:buChar char="•"/>
            </a:pPr>
            <a:r>
              <a:rPr lang="pt-BR" dirty="0"/>
              <a:t>Indícios de dano ao erário ou pagamento indevido;</a:t>
            </a:r>
          </a:p>
          <a:p>
            <a:pPr marL="285750" indent="-285750">
              <a:buFont typeface="Arial" panose="020B0604020202020204" pitchFamily="34" charset="0"/>
              <a:buChar char="•"/>
            </a:pPr>
            <a:r>
              <a:rPr lang="pt-BR" dirty="0"/>
              <a:t>Condutas reiteradas em descumprimento de dever funcional;</a:t>
            </a:r>
          </a:p>
          <a:p>
            <a:pPr marL="285750" indent="-285750">
              <a:buFont typeface="Arial" panose="020B0604020202020204" pitchFamily="34" charset="0"/>
              <a:buChar char="•"/>
            </a:pPr>
            <a:r>
              <a:rPr lang="pt-BR" dirty="0"/>
              <a:t>Uso indevido de sistemas, dados ou informações institucionais;</a:t>
            </a:r>
          </a:p>
          <a:p>
            <a:pPr marL="285750" indent="-285750">
              <a:buFont typeface="Arial" panose="020B0604020202020204" pitchFamily="34" charset="0"/>
              <a:buChar char="•"/>
            </a:pPr>
            <a:r>
              <a:rPr lang="pt-BR" dirty="0"/>
              <a:t>Omissão relevante no exercício do cargo;</a:t>
            </a:r>
          </a:p>
          <a:p>
            <a:pPr marL="285750" indent="-285750">
              <a:buFont typeface="Arial" panose="020B0604020202020204" pitchFamily="34" charset="0"/>
              <a:buChar char="•"/>
            </a:pPr>
            <a:r>
              <a:rPr lang="pt-BR" dirty="0"/>
              <a:t>Fatos que indiquem violação a direitos de usuários do serviço público.</a:t>
            </a:r>
          </a:p>
          <a:p>
            <a:pPr marL="285750" indent="-285750">
              <a:buFont typeface="Arial" panose="020B0604020202020204" pitchFamily="34" charset="0"/>
              <a:buChar char="•"/>
            </a:pPr>
            <a:endParaRPr lang="pt-BR" dirty="0"/>
          </a:p>
          <a:p>
            <a:r>
              <a:rPr lang="pt-BR" dirty="0"/>
              <a:t>📌 A representação visa </a:t>
            </a:r>
            <a:r>
              <a:rPr lang="pt-BR" b="1" dirty="0"/>
              <a:t>permitir a apuração</a:t>
            </a:r>
            <a:r>
              <a:rPr lang="pt-BR" dirty="0"/>
              <a:t>, não antecipar punição.</a:t>
            </a:r>
          </a:p>
          <a:p>
            <a:endParaRPr lang="pt-BR" sz="2200" b="1" dirty="0"/>
          </a:p>
          <a:p>
            <a:endParaRPr lang="pt-BR" sz="2200" b="1" i="0" dirty="0">
              <a:effectLst/>
            </a:endParaRPr>
          </a:p>
          <a:p>
            <a:endParaRPr lang="pt-BR" sz="2200" b="0" i="0" dirty="0">
              <a:effectLst/>
            </a:endParaRPr>
          </a:p>
        </p:txBody>
      </p:sp>
    </p:spTree>
    <p:extLst>
      <p:ext uri="{BB962C8B-B14F-4D97-AF65-F5344CB8AC3E}">
        <p14:creationId xmlns:p14="http://schemas.microsoft.com/office/powerpoint/2010/main" val="1027003817"/>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803865D3-246D-4491-475E-07C1F9E5ADB3}"/>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658C270C-B78E-8C07-22F0-2FE34BE6759F}"/>
              </a:ext>
            </a:extLst>
          </p:cNvPr>
          <p:cNvSpPr txBox="1"/>
          <p:nvPr/>
        </p:nvSpPr>
        <p:spPr>
          <a:xfrm>
            <a:off x="1865784" y="6309320"/>
            <a:ext cx="8460432" cy="261610"/>
          </a:xfrm>
          <a:prstGeom prst="rect">
            <a:avLst/>
          </a:prstGeom>
          <a:noFill/>
        </p:spPr>
        <p:txBody>
          <a:bodyPr wrap="square">
            <a:spAutoFit/>
          </a:bodyPr>
          <a:lstStyle/>
          <a:p>
            <a:r>
              <a:rPr lang="pt-BR" sz="1100" dirty="0"/>
              <a:t>/</a:t>
            </a:r>
          </a:p>
        </p:txBody>
      </p:sp>
      <p:sp>
        <p:nvSpPr>
          <p:cNvPr id="9" name="CaixaDeTexto 8">
            <a:extLst>
              <a:ext uri="{FF2B5EF4-FFF2-40B4-BE49-F238E27FC236}">
                <a16:creationId xmlns:a16="http://schemas.microsoft.com/office/drawing/2014/main" id="{37B35B6D-1E7B-9F7A-77A9-CCD55D5E5F7D}"/>
              </a:ext>
            </a:extLst>
          </p:cNvPr>
          <p:cNvSpPr txBox="1"/>
          <p:nvPr/>
        </p:nvSpPr>
        <p:spPr>
          <a:xfrm>
            <a:off x="681134" y="160421"/>
            <a:ext cx="10748865" cy="6370975"/>
          </a:xfrm>
          <a:prstGeom prst="rect">
            <a:avLst/>
          </a:prstGeom>
          <a:noFill/>
        </p:spPr>
        <p:txBody>
          <a:bodyPr wrap="square">
            <a:spAutoFit/>
          </a:bodyPr>
          <a:lstStyle/>
          <a:p>
            <a:endParaRPr lang="pt-BR" b="1" dirty="0"/>
          </a:p>
          <a:p>
            <a:endParaRPr lang="pt-BR" dirty="0"/>
          </a:p>
          <a:p>
            <a:r>
              <a:rPr lang="pt-BR" dirty="0"/>
              <a:t>Representação Inadequada x Representação Adequada</a:t>
            </a:r>
          </a:p>
          <a:p>
            <a:endParaRPr lang="pt-BR" dirty="0"/>
          </a:p>
          <a:p>
            <a:r>
              <a:rPr lang="pt-BR" dirty="0"/>
              <a:t>A qualidade da representação influencia diretamente a eficiência e a legalidade da atuação administrativa.</a:t>
            </a:r>
          </a:p>
          <a:p>
            <a:endParaRPr lang="pt-BR" dirty="0"/>
          </a:p>
          <a:p>
            <a:r>
              <a:rPr lang="pt-BR" dirty="0"/>
              <a:t>Representação inadequada:</a:t>
            </a:r>
          </a:p>
          <a:p>
            <a:endParaRPr lang="pt-BR" dirty="0"/>
          </a:p>
          <a:p>
            <a:pPr marL="742950" lvl="1" indent="-285750">
              <a:buFont typeface="Wingdings" panose="05000000000000000000" pitchFamily="2" charset="2"/>
              <a:buChar char="Ø"/>
            </a:pPr>
            <a:r>
              <a:rPr lang="pt-BR" dirty="0"/>
              <a:t>Baseada em rumores ou percepções subjetivas;</a:t>
            </a:r>
          </a:p>
          <a:p>
            <a:pPr marL="742950" lvl="1" indent="-285750">
              <a:buFont typeface="Wingdings" panose="05000000000000000000" pitchFamily="2" charset="2"/>
              <a:buChar char="Ø"/>
            </a:pPr>
            <a:r>
              <a:rPr lang="pt-BR" dirty="0"/>
              <a:t>Redigida com juízo de culpa ou adjetivações;</a:t>
            </a:r>
          </a:p>
          <a:p>
            <a:pPr marL="742950" lvl="1" indent="-285750">
              <a:buFont typeface="Wingdings" panose="05000000000000000000" pitchFamily="2" charset="2"/>
              <a:buChar char="Ø"/>
            </a:pPr>
            <a:r>
              <a:rPr lang="pt-BR" dirty="0"/>
              <a:t>Sem descrição objetiva dos fatos;</a:t>
            </a:r>
          </a:p>
          <a:p>
            <a:pPr marL="742950" lvl="1" indent="-285750">
              <a:buFont typeface="Wingdings" panose="05000000000000000000" pitchFamily="2" charset="2"/>
              <a:buChar char="Ø"/>
            </a:pPr>
            <a:r>
              <a:rPr lang="pt-BR" dirty="0"/>
              <a:t>Voltada a conflitos pessoais.</a:t>
            </a:r>
          </a:p>
          <a:p>
            <a:pPr marL="742950" lvl="1" indent="-285750">
              <a:buFont typeface="Wingdings" panose="05000000000000000000" pitchFamily="2" charset="2"/>
              <a:buChar char="Ø"/>
            </a:pPr>
            <a:r>
              <a:rPr lang="pt-BR" dirty="0"/>
              <a:t>Representação adequada:</a:t>
            </a:r>
          </a:p>
          <a:p>
            <a:pPr marL="742950" lvl="1" indent="-285750">
              <a:buFont typeface="Wingdings" panose="05000000000000000000" pitchFamily="2" charset="2"/>
              <a:buChar char="Ø"/>
            </a:pPr>
            <a:r>
              <a:rPr lang="pt-BR" dirty="0"/>
              <a:t>Relato claro, objetivo e cronológico;</a:t>
            </a:r>
          </a:p>
          <a:p>
            <a:pPr marL="742950" lvl="1" indent="-285750">
              <a:buFont typeface="Wingdings" panose="05000000000000000000" pitchFamily="2" charset="2"/>
              <a:buChar char="Ø"/>
            </a:pPr>
            <a:r>
              <a:rPr lang="pt-BR" dirty="0"/>
              <a:t>Indicação dos fatos, datas e envolvidos (se conhecidos);</a:t>
            </a:r>
          </a:p>
          <a:p>
            <a:pPr marL="742950" lvl="1" indent="-285750">
              <a:buFont typeface="Wingdings" panose="05000000000000000000" pitchFamily="2" charset="2"/>
              <a:buChar char="Ø"/>
            </a:pPr>
            <a:r>
              <a:rPr lang="pt-BR" dirty="0"/>
              <a:t>Apresentação de indícios ou documentos;</a:t>
            </a:r>
          </a:p>
          <a:p>
            <a:pPr marL="742950" lvl="1" indent="-285750">
              <a:buFont typeface="Wingdings" panose="05000000000000000000" pitchFamily="2" charset="2"/>
              <a:buChar char="Ø"/>
            </a:pPr>
            <a:r>
              <a:rPr lang="pt-BR" dirty="0"/>
              <a:t>Encaminhamento à autoridade competente para decisão do rito.</a:t>
            </a:r>
          </a:p>
          <a:p>
            <a:endParaRPr lang="pt-BR" dirty="0"/>
          </a:p>
          <a:p>
            <a:r>
              <a:rPr lang="pt-BR" dirty="0"/>
              <a:t>📌 Boa representação qualifica a apuração e evita excessos punitivos.</a:t>
            </a:r>
          </a:p>
          <a:p>
            <a:endParaRPr lang="pt-BR" sz="2200" b="1" dirty="0"/>
          </a:p>
          <a:p>
            <a:endParaRPr lang="pt-BR" sz="2200" b="1" i="0" dirty="0">
              <a:effectLst/>
            </a:endParaRPr>
          </a:p>
          <a:p>
            <a:endParaRPr lang="pt-BR" sz="2200" b="0" i="0" dirty="0">
              <a:effectLst/>
            </a:endParaRPr>
          </a:p>
        </p:txBody>
      </p:sp>
    </p:spTree>
    <p:extLst>
      <p:ext uri="{BB962C8B-B14F-4D97-AF65-F5344CB8AC3E}">
        <p14:creationId xmlns:p14="http://schemas.microsoft.com/office/powerpoint/2010/main" val="2344870365"/>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AAE552D4-0426-3447-83A8-C532AEA38AE4}"/>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C0DEFBCA-CB0D-EFB8-291A-29365673BF18}"/>
              </a:ext>
            </a:extLst>
          </p:cNvPr>
          <p:cNvSpPr txBox="1"/>
          <p:nvPr/>
        </p:nvSpPr>
        <p:spPr>
          <a:xfrm>
            <a:off x="1865784" y="6309320"/>
            <a:ext cx="8460432" cy="261610"/>
          </a:xfrm>
          <a:prstGeom prst="rect">
            <a:avLst/>
          </a:prstGeom>
          <a:noFill/>
        </p:spPr>
        <p:txBody>
          <a:bodyPr wrap="square">
            <a:spAutoFit/>
          </a:bodyPr>
          <a:lstStyle/>
          <a:p>
            <a:r>
              <a:rPr lang="pt-BR" sz="1100" dirty="0"/>
              <a:t>/</a:t>
            </a:r>
          </a:p>
        </p:txBody>
      </p:sp>
      <p:sp>
        <p:nvSpPr>
          <p:cNvPr id="9" name="CaixaDeTexto 8">
            <a:extLst>
              <a:ext uri="{FF2B5EF4-FFF2-40B4-BE49-F238E27FC236}">
                <a16:creationId xmlns:a16="http://schemas.microsoft.com/office/drawing/2014/main" id="{2B8A26B7-A622-4249-473C-A6495F38EB88}"/>
              </a:ext>
            </a:extLst>
          </p:cNvPr>
          <p:cNvSpPr txBox="1"/>
          <p:nvPr/>
        </p:nvSpPr>
        <p:spPr>
          <a:xfrm>
            <a:off x="0" y="160421"/>
            <a:ext cx="11430000" cy="1661993"/>
          </a:xfrm>
          <a:prstGeom prst="rect">
            <a:avLst/>
          </a:prstGeom>
          <a:noFill/>
        </p:spPr>
        <p:txBody>
          <a:bodyPr wrap="square">
            <a:spAutoFit/>
          </a:bodyPr>
          <a:lstStyle/>
          <a:p>
            <a:endParaRPr lang="pt-BR" b="1" dirty="0"/>
          </a:p>
          <a:p>
            <a:endParaRPr lang="pt-BR" dirty="0"/>
          </a:p>
          <a:p>
            <a:endParaRPr lang="pt-BR" sz="2200" b="1" dirty="0"/>
          </a:p>
          <a:p>
            <a:endParaRPr lang="pt-BR" sz="2200" b="1" i="0" dirty="0">
              <a:effectLst/>
            </a:endParaRPr>
          </a:p>
          <a:p>
            <a:endParaRPr lang="pt-BR" sz="2200" b="0" i="0" dirty="0">
              <a:effectLst/>
            </a:endParaRPr>
          </a:p>
        </p:txBody>
      </p:sp>
      <p:pic>
        <p:nvPicPr>
          <p:cNvPr id="3" name="Imagem 2" descr="Texto&#10;&#10;O conteúdo gerado por IA pode estar incorreto.">
            <a:extLst>
              <a:ext uri="{FF2B5EF4-FFF2-40B4-BE49-F238E27FC236}">
                <a16:creationId xmlns:a16="http://schemas.microsoft.com/office/drawing/2014/main" id="{CDA17C7E-077D-BF5B-4609-0B15E7B510AE}"/>
              </a:ext>
            </a:extLst>
          </p:cNvPr>
          <p:cNvPicPr>
            <a:picLocks noChangeAspect="1"/>
          </p:cNvPicPr>
          <p:nvPr/>
        </p:nvPicPr>
        <p:blipFill>
          <a:blip r:embed="rId5"/>
          <a:stretch>
            <a:fillRect/>
          </a:stretch>
        </p:blipFill>
        <p:spPr>
          <a:xfrm>
            <a:off x="940838" y="850384"/>
            <a:ext cx="8106910" cy="5392380"/>
          </a:xfrm>
          <a:prstGeom prst="rect">
            <a:avLst/>
          </a:prstGeom>
        </p:spPr>
      </p:pic>
    </p:spTree>
    <p:extLst>
      <p:ext uri="{BB962C8B-B14F-4D97-AF65-F5344CB8AC3E}">
        <p14:creationId xmlns:p14="http://schemas.microsoft.com/office/powerpoint/2010/main" val="979173271"/>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1C514EDF-B2E2-2E24-6F10-008CA2970191}"/>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EF6456A5-3D8B-FE1C-3D75-E0EC386AD8A8}"/>
              </a:ext>
            </a:extLst>
          </p:cNvPr>
          <p:cNvSpPr txBox="1"/>
          <p:nvPr/>
        </p:nvSpPr>
        <p:spPr>
          <a:xfrm>
            <a:off x="1865784" y="6309320"/>
            <a:ext cx="8460432" cy="261610"/>
          </a:xfrm>
          <a:prstGeom prst="rect">
            <a:avLst/>
          </a:prstGeom>
          <a:noFill/>
        </p:spPr>
        <p:txBody>
          <a:bodyPr wrap="square">
            <a:spAutoFit/>
          </a:bodyPr>
          <a:lstStyle/>
          <a:p>
            <a:r>
              <a:rPr lang="pt-BR" sz="1100" dirty="0"/>
              <a:t>/</a:t>
            </a:r>
          </a:p>
        </p:txBody>
      </p:sp>
      <p:sp>
        <p:nvSpPr>
          <p:cNvPr id="9" name="CaixaDeTexto 8">
            <a:extLst>
              <a:ext uri="{FF2B5EF4-FFF2-40B4-BE49-F238E27FC236}">
                <a16:creationId xmlns:a16="http://schemas.microsoft.com/office/drawing/2014/main" id="{2BFDF66E-3D99-6F37-521C-45AE9A2AE2DA}"/>
              </a:ext>
            </a:extLst>
          </p:cNvPr>
          <p:cNvSpPr txBox="1"/>
          <p:nvPr/>
        </p:nvSpPr>
        <p:spPr>
          <a:xfrm>
            <a:off x="793103" y="942109"/>
            <a:ext cx="10226350" cy="769441"/>
          </a:xfrm>
          <a:prstGeom prst="rect">
            <a:avLst/>
          </a:prstGeom>
          <a:noFill/>
        </p:spPr>
        <p:txBody>
          <a:bodyPr wrap="square">
            <a:spAutoFit/>
          </a:bodyPr>
          <a:lstStyle/>
          <a:p>
            <a:pPr algn="just"/>
            <a:endParaRPr lang="pt-BR" sz="2200" b="1" i="0" dirty="0">
              <a:effectLst/>
            </a:endParaRPr>
          </a:p>
          <a:p>
            <a:pPr algn="just"/>
            <a:endParaRPr lang="pt-BR" sz="2200" b="0" i="0" dirty="0">
              <a:effectLst/>
            </a:endParaRPr>
          </a:p>
        </p:txBody>
      </p:sp>
      <p:pic>
        <p:nvPicPr>
          <p:cNvPr id="3" name="Imagem 2" descr="Texto&#10;&#10;O conteúdo gerado por IA pode estar incorreto.">
            <a:extLst>
              <a:ext uri="{FF2B5EF4-FFF2-40B4-BE49-F238E27FC236}">
                <a16:creationId xmlns:a16="http://schemas.microsoft.com/office/drawing/2014/main" id="{A6BDC84F-BABC-75E2-FB57-9B765FA37BF9}"/>
              </a:ext>
            </a:extLst>
          </p:cNvPr>
          <p:cNvPicPr>
            <a:picLocks noChangeAspect="1"/>
          </p:cNvPicPr>
          <p:nvPr/>
        </p:nvPicPr>
        <p:blipFill>
          <a:blip r:embed="rId5"/>
          <a:stretch>
            <a:fillRect/>
          </a:stretch>
        </p:blipFill>
        <p:spPr>
          <a:xfrm>
            <a:off x="865790" y="942108"/>
            <a:ext cx="9023433" cy="5915891"/>
          </a:xfrm>
          <a:prstGeom prst="rect">
            <a:avLst/>
          </a:prstGeom>
        </p:spPr>
      </p:pic>
    </p:spTree>
    <p:extLst>
      <p:ext uri="{BB962C8B-B14F-4D97-AF65-F5344CB8AC3E}">
        <p14:creationId xmlns:p14="http://schemas.microsoft.com/office/powerpoint/2010/main" val="41289961"/>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3A839A28-0112-E2C9-6F6F-B4D06E4E8B6D}"/>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A3B493CC-A05F-3DD3-C0E2-1DB3E7130D43}"/>
              </a:ext>
            </a:extLst>
          </p:cNvPr>
          <p:cNvSpPr txBox="1"/>
          <p:nvPr/>
        </p:nvSpPr>
        <p:spPr>
          <a:xfrm>
            <a:off x="1865784" y="6309320"/>
            <a:ext cx="8460432" cy="261610"/>
          </a:xfrm>
          <a:prstGeom prst="rect">
            <a:avLst/>
          </a:prstGeom>
          <a:noFill/>
        </p:spPr>
        <p:txBody>
          <a:bodyPr wrap="square">
            <a:spAutoFit/>
          </a:bodyPr>
          <a:lstStyle/>
          <a:p>
            <a:r>
              <a:rPr lang="pt-BR" sz="1100" dirty="0"/>
              <a:t>/</a:t>
            </a:r>
          </a:p>
        </p:txBody>
      </p:sp>
      <p:sp>
        <p:nvSpPr>
          <p:cNvPr id="9" name="CaixaDeTexto 8">
            <a:extLst>
              <a:ext uri="{FF2B5EF4-FFF2-40B4-BE49-F238E27FC236}">
                <a16:creationId xmlns:a16="http://schemas.microsoft.com/office/drawing/2014/main" id="{B84B1000-3600-D87E-720F-5FD9FC8374E9}"/>
              </a:ext>
            </a:extLst>
          </p:cNvPr>
          <p:cNvSpPr txBox="1"/>
          <p:nvPr/>
        </p:nvSpPr>
        <p:spPr>
          <a:xfrm>
            <a:off x="1371600" y="942109"/>
            <a:ext cx="8954616" cy="5816977"/>
          </a:xfrm>
          <a:prstGeom prst="rect">
            <a:avLst/>
          </a:prstGeom>
          <a:noFill/>
        </p:spPr>
        <p:txBody>
          <a:bodyPr wrap="square">
            <a:spAutoFit/>
          </a:bodyPr>
          <a:lstStyle/>
          <a:p>
            <a:endParaRPr lang="pt-BR" b="1" dirty="0"/>
          </a:p>
          <a:p>
            <a:r>
              <a:rPr lang="pt-BR" b="1" dirty="0"/>
              <a:t>PRINCIPIOLOGIA DO PROCESSO ADMINISTRATIVO</a:t>
            </a:r>
          </a:p>
          <a:p>
            <a:br>
              <a:rPr lang="pt-BR" dirty="0"/>
            </a:br>
            <a:endParaRPr lang="pt-BR" dirty="0"/>
          </a:p>
          <a:p>
            <a:r>
              <a:rPr lang="pt-BR" dirty="0"/>
              <a:t>O que é a Principiologia do Processo Administrativo?</a:t>
            </a:r>
          </a:p>
          <a:p>
            <a:endParaRPr lang="pt-BR" dirty="0"/>
          </a:p>
          <a:p>
            <a:r>
              <a:rPr lang="pt-BR" dirty="0"/>
              <a:t>A principiologia do processo administrativo é o conjunto de princípios jurídicos que orienta, limita e legitima a atuação da Administração Pública na apuração de fatos e na tomada de decisões.</a:t>
            </a:r>
          </a:p>
          <a:p>
            <a:r>
              <a:rPr lang="pt-BR" dirty="0"/>
              <a:t>Função central:</a:t>
            </a:r>
          </a:p>
          <a:p>
            <a:r>
              <a:rPr lang="pt-BR" dirty="0"/>
              <a:t>Garantir que o processo seja justo, legal e válido;</a:t>
            </a:r>
          </a:p>
          <a:p>
            <a:r>
              <a:rPr lang="pt-BR" dirty="0"/>
              <a:t>Conter abusos do poder estatal;</a:t>
            </a:r>
          </a:p>
          <a:p>
            <a:r>
              <a:rPr lang="pt-BR" dirty="0"/>
              <a:t>Proteger direitos dos administrados e agentes públicos;</a:t>
            </a:r>
          </a:p>
          <a:p>
            <a:r>
              <a:rPr lang="pt-BR" dirty="0"/>
              <a:t>Dar legitimidade às decisões administrativas.</a:t>
            </a:r>
          </a:p>
          <a:p>
            <a:endParaRPr lang="pt-BR" dirty="0"/>
          </a:p>
          <a:p>
            <a:r>
              <a:rPr lang="pt-BR" dirty="0"/>
              <a:t>📌 O processo administrativo não é um fim em si mesmo, mas um instrumento de realização do interesse público.</a:t>
            </a:r>
          </a:p>
          <a:p>
            <a:pPr algn="just"/>
            <a:endParaRPr lang="pt-BR" sz="2200" b="1" dirty="0"/>
          </a:p>
          <a:p>
            <a:endParaRPr lang="pt-BR" sz="2200" b="1" i="0" dirty="0">
              <a:effectLst/>
            </a:endParaRPr>
          </a:p>
          <a:p>
            <a:endParaRPr lang="pt-BR" sz="2200" b="0" i="0" dirty="0">
              <a:effectLst/>
            </a:endParaRPr>
          </a:p>
        </p:txBody>
      </p:sp>
    </p:spTree>
    <p:extLst>
      <p:ext uri="{BB962C8B-B14F-4D97-AF65-F5344CB8AC3E}">
        <p14:creationId xmlns:p14="http://schemas.microsoft.com/office/powerpoint/2010/main" val="3617994279"/>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91515C75-F281-545B-CDA7-5EA42283FE8A}"/>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E89CBAC5-DD72-ACDA-D867-81BAC3A205FE}"/>
              </a:ext>
            </a:extLst>
          </p:cNvPr>
          <p:cNvSpPr txBox="1"/>
          <p:nvPr/>
        </p:nvSpPr>
        <p:spPr>
          <a:xfrm>
            <a:off x="1865784" y="6309320"/>
            <a:ext cx="8460432" cy="261610"/>
          </a:xfrm>
          <a:prstGeom prst="rect">
            <a:avLst/>
          </a:prstGeom>
          <a:noFill/>
        </p:spPr>
        <p:txBody>
          <a:bodyPr wrap="square">
            <a:spAutoFit/>
          </a:bodyPr>
          <a:lstStyle/>
          <a:p>
            <a:r>
              <a:rPr lang="pt-BR" sz="1100" dirty="0"/>
              <a:t>/</a:t>
            </a:r>
          </a:p>
        </p:txBody>
      </p:sp>
      <p:sp>
        <p:nvSpPr>
          <p:cNvPr id="9" name="CaixaDeTexto 8">
            <a:extLst>
              <a:ext uri="{FF2B5EF4-FFF2-40B4-BE49-F238E27FC236}">
                <a16:creationId xmlns:a16="http://schemas.microsoft.com/office/drawing/2014/main" id="{863C1910-3584-2B19-A44C-96F6DD555FD9}"/>
              </a:ext>
            </a:extLst>
          </p:cNvPr>
          <p:cNvSpPr txBox="1"/>
          <p:nvPr/>
        </p:nvSpPr>
        <p:spPr>
          <a:xfrm>
            <a:off x="1371600" y="942109"/>
            <a:ext cx="8954616" cy="5262979"/>
          </a:xfrm>
          <a:prstGeom prst="rect">
            <a:avLst/>
          </a:prstGeom>
          <a:noFill/>
        </p:spPr>
        <p:txBody>
          <a:bodyPr wrap="square">
            <a:spAutoFit/>
          </a:bodyPr>
          <a:lstStyle/>
          <a:p>
            <a:endParaRPr lang="pt-BR" b="1" dirty="0"/>
          </a:p>
          <a:p>
            <a:r>
              <a:rPr lang="pt-BR" b="1" dirty="0"/>
              <a:t>Base Constitucional e Legal dos Princípios</a:t>
            </a:r>
          </a:p>
          <a:p>
            <a:endParaRPr lang="pt-BR" b="1" dirty="0"/>
          </a:p>
          <a:p>
            <a:r>
              <a:rPr lang="pt-BR" dirty="0"/>
              <a:t>A principiologia decorre diretamente da Constituição e da legislação administrativa.</a:t>
            </a:r>
          </a:p>
          <a:p>
            <a:r>
              <a:rPr lang="pt-BR" dirty="0"/>
              <a:t>Base normativa:</a:t>
            </a:r>
          </a:p>
          <a:p>
            <a:endParaRPr lang="pt-BR" dirty="0"/>
          </a:p>
          <a:p>
            <a:r>
              <a:rPr lang="pt-BR" dirty="0"/>
              <a:t>CF, art. 37, caput</a:t>
            </a:r>
            <a:br>
              <a:rPr lang="pt-BR" dirty="0"/>
            </a:br>
            <a:r>
              <a:rPr lang="pt-BR" dirty="0"/>
              <a:t>(legalidade, impessoalidade, moralidade, publicidade e eficiência);</a:t>
            </a:r>
          </a:p>
          <a:p>
            <a:r>
              <a:rPr lang="pt-BR" dirty="0"/>
              <a:t>CF, art. 5º, LIV e LV</a:t>
            </a:r>
            <a:br>
              <a:rPr lang="pt-BR" dirty="0"/>
            </a:br>
            <a:r>
              <a:rPr lang="pt-BR" dirty="0"/>
              <a:t>(devido processo legal, contraditório e ampla defesa);</a:t>
            </a:r>
          </a:p>
          <a:p>
            <a:r>
              <a:rPr lang="pt-BR" dirty="0"/>
              <a:t>Lei nº 9.784/1999, art. 2º (princípios do processo administrativo);</a:t>
            </a:r>
          </a:p>
          <a:p>
            <a:r>
              <a:rPr lang="pt-BR" dirty="0"/>
              <a:t>Lei nº 8.112/1990 (processo disciplinar);</a:t>
            </a:r>
          </a:p>
          <a:p>
            <a:r>
              <a:rPr lang="pt-BR" dirty="0"/>
              <a:t>Direito Administrativo Sancionador.</a:t>
            </a:r>
          </a:p>
          <a:p>
            <a:endParaRPr lang="pt-BR" dirty="0"/>
          </a:p>
          <a:p>
            <a:r>
              <a:rPr lang="pt-BR" dirty="0"/>
              <a:t>📌 Os princípios são parâmetros de validade do processo.</a:t>
            </a:r>
          </a:p>
          <a:p>
            <a:pPr algn="just"/>
            <a:endParaRPr lang="pt-BR" sz="2200" b="1" dirty="0"/>
          </a:p>
          <a:p>
            <a:endParaRPr lang="pt-BR" sz="2200" b="1" i="0" dirty="0">
              <a:effectLst/>
            </a:endParaRPr>
          </a:p>
          <a:p>
            <a:endParaRPr lang="pt-BR" sz="2200" b="0" i="0" dirty="0">
              <a:effectLst/>
            </a:endParaRPr>
          </a:p>
        </p:txBody>
      </p:sp>
    </p:spTree>
    <p:extLst>
      <p:ext uri="{BB962C8B-B14F-4D97-AF65-F5344CB8AC3E}">
        <p14:creationId xmlns:p14="http://schemas.microsoft.com/office/powerpoint/2010/main" val="3977482688"/>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6656B4FF-DE4A-B65E-174F-06BFC5B9CC5F}"/>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E0340FF7-CDBE-D3A0-2FD4-6E6D30BA646B}"/>
              </a:ext>
            </a:extLst>
          </p:cNvPr>
          <p:cNvSpPr txBox="1"/>
          <p:nvPr/>
        </p:nvSpPr>
        <p:spPr>
          <a:xfrm>
            <a:off x="1865784" y="6309320"/>
            <a:ext cx="8460432" cy="261610"/>
          </a:xfrm>
          <a:prstGeom prst="rect">
            <a:avLst/>
          </a:prstGeom>
          <a:noFill/>
        </p:spPr>
        <p:txBody>
          <a:bodyPr wrap="square">
            <a:spAutoFit/>
          </a:bodyPr>
          <a:lstStyle/>
          <a:p>
            <a:r>
              <a:rPr lang="pt-BR" sz="1100" dirty="0"/>
              <a:t>/</a:t>
            </a:r>
          </a:p>
        </p:txBody>
      </p:sp>
      <p:sp>
        <p:nvSpPr>
          <p:cNvPr id="9" name="CaixaDeTexto 8">
            <a:extLst>
              <a:ext uri="{FF2B5EF4-FFF2-40B4-BE49-F238E27FC236}">
                <a16:creationId xmlns:a16="http://schemas.microsoft.com/office/drawing/2014/main" id="{E87E9833-F8B2-DCEE-A54E-C6355AEE8049}"/>
              </a:ext>
            </a:extLst>
          </p:cNvPr>
          <p:cNvSpPr txBox="1"/>
          <p:nvPr/>
        </p:nvSpPr>
        <p:spPr>
          <a:xfrm>
            <a:off x="1371600" y="942109"/>
            <a:ext cx="8954616" cy="4308872"/>
          </a:xfrm>
          <a:prstGeom prst="rect">
            <a:avLst/>
          </a:prstGeom>
          <a:noFill/>
        </p:spPr>
        <p:txBody>
          <a:bodyPr wrap="square">
            <a:spAutoFit/>
          </a:bodyPr>
          <a:lstStyle/>
          <a:p>
            <a:endParaRPr lang="pt-BR" b="1" dirty="0"/>
          </a:p>
          <a:p>
            <a:r>
              <a:rPr lang="pt-BR" b="1" dirty="0"/>
              <a:t>Princípios Estruturantes do Processo Administrativo</a:t>
            </a:r>
          </a:p>
          <a:p>
            <a:endParaRPr lang="pt-BR" b="1" dirty="0"/>
          </a:p>
          <a:p>
            <a:endParaRPr lang="pt-BR" dirty="0"/>
          </a:p>
          <a:p>
            <a:r>
              <a:rPr lang="pt-BR" dirty="0"/>
              <a:t>São princípios que incidem desde a instauração até a decisão final:</a:t>
            </a:r>
          </a:p>
          <a:p>
            <a:r>
              <a:rPr lang="pt-BR" dirty="0"/>
              <a:t>Legalidade – atuação conforme a lei;</a:t>
            </a:r>
          </a:p>
          <a:p>
            <a:r>
              <a:rPr lang="pt-BR" dirty="0"/>
              <a:t>Finalidade – busca do interesse público;</a:t>
            </a:r>
          </a:p>
          <a:p>
            <a:r>
              <a:rPr lang="pt-BR" dirty="0"/>
              <a:t>Motivação – decisões fundamentadas;</a:t>
            </a:r>
          </a:p>
          <a:p>
            <a:r>
              <a:rPr lang="pt-BR" dirty="0"/>
              <a:t>Impessoalidade – vedação a perseguições ou favorecimentos;</a:t>
            </a:r>
          </a:p>
          <a:p>
            <a:r>
              <a:rPr lang="pt-BR" dirty="0"/>
              <a:t>Moralidade e boa-fé;</a:t>
            </a:r>
          </a:p>
          <a:p>
            <a:r>
              <a:rPr lang="pt-BR" dirty="0"/>
              <a:t>Publicidade (com sigilo quando necessário);</a:t>
            </a:r>
          </a:p>
          <a:p>
            <a:r>
              <a:rPr lang="pt-BR" dirty="0"/>
              <a:t>Eficiência e razoabilidade.</a:t>
            </a:r>
          </a:p>
          <a:p>
            <a:endParaRPr lang="pt-BR" dirty="0"/>
          </a:p>
          <a:p>
            <a:r>
              <a:rPr lang="pt-BR" dirty="0"/>
              <a:t>📌 A violação desses princípios fragiliza ou invalida o processo.</a:t>
            </a:r>
          </a:p>
          <a:p>
            <a:endParaRPr lang="pt-BR" sz="2200" b="0" i="0" dirty="0">
              <a:effectLst/>
            </a:endParaRPr>
          </a:p>
        </p:txBody>
      </p:sp>
    </p:spTree>
    <p:extLst>
      <p:ext uri="{BB962C8B-B14F-4D97-AF65-F5344CB8AC3E}">
        <p14:creationId xmlns:p14="http://schemas.microsoft.com/office/powerpoint/2010/main" val="4194656601"/>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B41EDFC6-DEE3-1113-89F7-0089A150A0BC}"/>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DC864300-6ED5-6E51-A9F7-0DB6E3586AC9}"/>
              </a:ext>
            </a:extLst>
          </p:cNvPr>
          <p:cNvSpPr txBox="1"/>
          <p:nvPr/>
        </p:nvSpPr>
        <p:spPr>
          <a:xfrm>
            <a:off x="1865784" y="6309320"/>
            <a:ext cx="8460432" cy="261610"/>
          </a:xfrm>
          <a:prstGeom prst="rect">
            <a:avLst/>
          </a:prstGeom>
          <a:noFill/>
        </p:spPr>
        <p:txBody>
          <a:bodyPr wrap="square">
            <a:spAutoFit/>
          </a:bodyPr>
          <a:lstStyle/>
          <a:p>
            <a:r>
              <a:rPr lang="pt-BR" sz="1100" dirty="0"/>
              <a:t>/</a:t>
            </a:r>
          </a:p>
        </p:txBody>
      </p:sp>
      <p:sp>
        <p:nvSpPr>
          <p:cNvPr id="9" name="CaixaDeTexto 8">
            <a:extLst>
              <a:ext uri="{FF2B5EF4-FFF2-40B4-BE49-F238E27FC236}">
                <a16:creationId xmlns:a16="http://schemas.microsoft.com/office/drawing/2014/main" id="{825FC3F8-827B-6E15-98C5-CC1C7394F6FE}"/>
              </a:ext>
            </a:extLst>
          </p:cNvPr>
          <p:cNvSpPr txBox="1"/>
          <p:nvPr/>
        </p:nvSpPr>
        <p:spPr>
          <a:xfrm>
            <a:off x="1371600" y="942109"/>
            <a:ext cx="8954616" cy="4308872"/>
          </a:xfrm>
          <a:prstGeom prst="rect">
            <a:avLst/>
          </a:prstGeom>
          <a:noFill/>
        </p:spPr>
        <p:txBody>
          <a:bodyPr wrap="square">
            <a:spAutoFit/>
          </a:bodyPr>
          <a:lstStyle/>
          <a:p>
            <a:endParaRPr lang="pt-BR" b="1" dirty="0"/>
          </a:p>
          <a:p>
            <a:r>
              <a:rPr lang="pt-BR" b="1" dirty="0"/>
              <a:t>Princípios como Limites ao Poder Punitivo</a:t>
            </a:r>
          </a:p>
          <a:p>
            <a:endParaRPr lang="pt-BR" b="1" dirty="0"/>
          </a:p>
          <a:p>
            <a:endParaRPr lang="pt-BR" b="1" dirty="0"/>
          </a:p>
          <a:p>
            <a:r>
              <a:rPr lang="pt-BR" dirty="0"/>
              <a:t>No Direito Administrativo Sancionador, os princípios atuam como </a:t>
            </a:r>
            <a:r>
              <a:rPr lang="pt-BR" b="1" dirty="0"/>
              <a:t>freios ao jus puniendi estatal</a:t>
            </a:r>
            <a:r>
              <a:rPr lang="pt-BR" dirty="0"/>
              <a:t>.</a:t>
            </a:r>
          </a:p>
          <a:p>
            <a:r>
              <a:rPr lang="pt-BR" b="1" dirty="0"/>
              <a:t>Aplicações práticas:</a:t>
            </a:r>
            <a:endParaRPr lang="pt-BR" dirty="0"/>
          </a:p>
          <a:p>
            <a:r>
              <a:rPr lang="pt-BR" dirty="0"/>
              <a:t>Vedação à punição automática;</a:t>
            </a:r>
          </a:p>
          <a:p>
            <a:r>
              <a:rPr lang="pt-BR" dirty="0"/>
              <a:t>Necessidade de proporcionalidade entre conduta e resposta estatal;</a:t>
            </a:r>
          </a:p>
          <a:p>
            <a:r>
              <a:rPr lang="pt-BR" dirty="0"/>
              <a:t>Exigência de decisão motivada;</a:t>
            </a:r>
          </a:p>
          <a:p>
            <a:r>
              <a:rPr lang="pt-BR" dirty="0"/>
              <a:t>Preferência por saneamento quando não há tipicidade material;</a:t>
            </a:r>
          </a:p>
          <a:p>
            <a:r>
              <a:rPr lang="pt-BR" dirty="0"/>
              <a:t>Proteção contra processos meramente simbólicos ou persecutórios.</a:t>
            </a:r>
          </a:p>
          <a:p>
            <a:r>
              <a:rPr lang="pt-BR" dirty="0"/>
              <a:t>📌 </a:t>
            </a:r>
            <a:r>
              <a:rPr lang="pt-BR" b="1" dirty="0"/>
              <a:t>Conclusão-chave:</a:t>
            </a:r>
            <a:br>
              <a:rPr lang="pt-BR" dirty="0"/>
            </a:br>
            <a:r>
              <a:rPr lang="pt-BR" dirty="0"/>
              <a:t>Não existe processo administrativo legítimo sem respeito aos seus princípios.</a:t>
            </a:r>
          </a:p>
          <a:p>
            <a:endParaRPr lang="pt-BR" sz="2200" b="0" i="0" dirty="0">
              <a:effectLst/>
            </a:endParaRPr>
          </a:p>
        </p:txBody>
      </p:sp>
    </p:spTree>
    <p:extLst>
      <p:ext uri="{BB962C8B-B14F-4D97-AF65-F5344CB8AC3E}">
        <p14:creationId xmlns:p14="http://schemas.microsoft.com/office/powerpoint/2010/main" val="4169553627"/>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1CBE7CB4-012A-6F0B-ED1C-2581B81A548D}"/>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98FB6A90-B35A-FF42-FFE9-44A0EAD3E6F4}"/>
              </a:ext>
            </a:extLst>
          </p:cNvPr>
          <p:cNvSpPr txBox="1"/>
          <p:nvPr/>
        </p:nvSpPr>
        <p:spPr>
          <a:xfrm>
            <a:off x="1865784" y="6309320"/>
            <a:ext cx="8460432" cy="261610"/>
          </a:xfrm>
          <a:prstGeom prst="rect">
            <a:avLst/>
          </a:prstGeom>
          <a:noFill/>
        </p:spPr>
        <p:txBody>
          <a:bodyPr wrap="square">
            <a:spAutoFit/>
          </a:bodyPr>
          <a:lstStyle/>
          <a:p>
            <a:r>
              <a:rPr lang="pt-BR" sz="1100" dirty="0"/>
              <a:t>/</a:t>
            </a:r>
          </a:p>
        </p:txBody>
      </p:sp>
      <p:sp>
        <p:nvSpPr>
          <p:cNvPr id="9" name="CaixaDeTexto 8">
            <a:extLst>
              <a:ext uri="{FF2B5EF4-FFF2-40B4-BE49-F238E27FC236}">
                <a16:creationId xmlns:a16="http://schemas.microsoft.com/office/drawing/2014/main" id="{286F9DFD-DE69-3157-2D2A-ED1E601B2BA1}"/>
              </a:ext>
            </a:extLst>
          </p:cNvPr>
          <p:cNvSpPr txBox="1"/>
          <p:nvPr/>
        </p:nvSpPr>
        <p:spPr>
          <a:xfrm>
            <a:off x="272716" y="826035"/>
            <a:ext cx="11241260" cy="6155531"/>
          </a:xfrm>
          <a:prstGeom prst="rect">
            <a:avLst/>
          </a:prstGeom>
          <a:noFill/>
        </p:spPr>
        <p:txBody>
          <a:bodyPr wrap="square">
            <a:spAutoFit/>
          </a:bodyPr>
          <a:lstStyle/>
          <a:p>
            <a:endParaRPr lang="pt-BR" b="1" dirty="0"/>
          </a:p>
          <a:p>
            <a:r>
              <a:rPr lang="pt-BR" dirty="0"/>
              <a:t>Principiologia do Processo Administrativo (foco no servidor)</a:t>
            </a:r>
          </a:p>
          <a:p>
            <a:endParaRPr lang="pt-BR" dirty="0"/>
          </a:p>
          <a:p>
            <a:pPr algn="just"/>
            <a:r>
              <a:rPr lang="pt-BR" dirty="0"/>
              <a:t>A principiologia do processo administrativo constitui o conjunto de princípios jurídicos que assegura que a atuação da Administração Pública, especialmente nos processos de apuração funcional, ocorra de forma legal, justa, proporcional e legítima.</a:t>
            </a:r>
          </a:p>
          <a:p>
            <a:pPr algn="just"/>
            <a:endParaRPr lang="pt-BR" dirty="0"/>
          </a:p>
          <a:p>
            <a:pPr algn="just"/>
            <a:r>
              <a:rPr lang="pt-BR" dirty="0"/>
              <a:t>Para o servidor público, esses princípios exercem dupla função:</a:t>
            </a:r>
          </a:p>
          <a:p>
            <a:pPr algn="just"/>
            <a:r>
              <a:rPr lang="pt-BR" dirty="0"/>
              <a:t>orientam o seu dever de agir, e</a:t>
            </a:r>
          </a:p>
          <a:p>
            <a:pPr algn="just"/>
            <a:r>
              <a:rPr lang="pt-BR" dirty="0"/>
              <a:t>protegem seus direitos quando submetido a apuração administrativa.</a:t>
            </a:r>
          </a:p>
          <a:p>
            <a:pPr algn="just"/>
            <a:endParaRPr lang="pt-BR" dirty="0"/>
          </a:p>
          <a:p>
            <a:pPr algn="just"/>
            <a:r>
              <a:rPr lang="pt-BR" dirty="0"/>
              <a:t>O processo administrativo não pode ser utilizado como instrumento de punição automática, intimidação ou perseguição funcional. Ao contrário, deve observar rigorosamente os princípios da legalidade, finalidade, motivação, impessoalidade, moralidade, publicidade, eficiência, razoabilidade e proporcionalidade, todos com assento constitucional.</a:t>
            </a:r>
          </a:p>
          <a:p>
            <a:pPr algn="just"/>
            <a:r>
              <a:rPr lang="pt-BR" dirty="0"/>
              <a:t>Além disso, quando o processo assume natureza punitiva, o servidor é titular das garantias do devido processo legal, do contraditório e da ampla defesa, que não são concessões da Administração, mas direitos fundamentais.</a:t>
            </a:r>
          </a:p>
          <a:p>
            <a:endParaRPr lang="pt-BR" sz="2200" b="1" i="0" dirty="0">
              <a:effectLst/>
            </a:endParaRPr>
          </a:p>
          <a:p>
            <a:endParaRPr lang="pt-BR" sz="2200" b="1" dirty="0"/>
          </a:p>
          <a:p>
            <a:endParaRPr lang="pt-BR" sz="2200" b="1" i="0" dirty="0">
              <a:effectLst/>
            </a:endParaRPr>
          </a:p>
          <a:p>
            <a:endParaRPr lang="pt-BR" sz="2200" b="0" i="0" dirty="0">
              <a:effectLst/>
            </a:endParaRPr>
          </a:p>
        </p:txBody>
      </p:sp>
    </p:spTree>
    <p:extLst>
      <p:ext uri="{BB962C8B-B14F-4D97-AF65-F5344CB8AC3E}">
        <p14:creationId xmlns:p14="http://schemas.microsoft.com/office/powerpoint/2010/main" val="3208068800"/>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br>
              <a:rPr lang="pt-BR" dirty="0"/>
            </a:br>
            <a:endParaRPr lang="pt-BR" dirty="0"/>
          </a:p>
        </p:txBody>
      </p:sp>
      <p:sp>
        <p:nvSpPr>
          <p:cNvPr id="3" name="Espaço Reservado para Conteúdo 2"/>
          <p:cNvSpPr>
            <a:spLocks noGrp="1"/>
          </p:cNvSpPr>
          <p:nvPr>
            <p:ph idx="1"/>
          </p:nvPr>
        </p:nvSpPr>
        <p:spPr>
          <a:xfrm>
            <a:off x="838200" y="1825625"/>
            <a:ext cx="4595191" cy="652532"/>
          </a:xfrm>
        </p:spPr>
        <p:txBody>
          <a:bodyPr>
            <a:normAutofit/>
          </a:bodyPr>
          <a:lstStyle/>
          <a:p>
            <a:r>
              <a:rPr lang="pt-BR" sz="3200" dirty="0">
                <a:latin typeface="Arial" panose="020B0604020202020204" pitchFamily="34" charset="0"/>
                <a:cs typeface="Arial" panose="020B0604020202020204" pitchFamily="34" charset="0"/>
              </a:rPr>
              <a:t>Das 09h às 12h </a:t>
            </a:r>
          </a:p>
        </p:txBody>
      </p:sp>
      <p:pic>
        <p:nvPicPr>
          <p:cNvPr id="4" name="Imagem 3"/>
          <p:cNvPicPr>
            <a:picLocks noChangeAspect="1"/>
          </p:cNvPicPr>
          <p:nvPr/>
        </p:nvPicPr>
        <p:blipFill>
          <a:blip r:embed="rId3" cstate="print"/>
          <a:stretch>
            <a:fillRect/>
          </a:stretch>
        </p:blipFill>
        <p:spPr>
          <a:xfrm>
            <a:off x="388955" y="767358"/>
            <a:ext cx="1109902" cy="923330"/>
          </a:xfrm>
          <a:prstGeom prst="rect">
            <a:avLst/>
          </a:prstGeom>
        </p:spPr>
      </p:pic>
      <p:sp>
        <p:nvSpPr>
          <p:cNvPr id="5" name="CaixaDeTexto 4"/>
          <p:cNvSpPr txBox="1"/>
          <p:nvPr/>
        </p:nvSpPr>
        <p:spPr>
          <a:xfrm>
            <a:off x="1631378" y="902295"/>
            <a:ext cx="2777836" cy="923330"/>
          </a:xfrm>
          <a:prstGeom prst="rect">
            <a:avLst/>
          </a:prstGeom>
          <a:noFill/>
        </p:spPr>
        <p:txBody>
          <a:bodyPr wrap="square" rtlCol="0">
            <a:spAutoFit/>
          </a:bodyPr>
          <a:lstStyle/>
          <a:p>
            <a:r>
              <a:rPr lang="pt-BR" sz="3600" dirty="0">
                <a:latin typeface="Arial Black" panose="020B0A04020102020204" pitchFamily="34" charset="0"/>
                <a:cs typeface="Arial" panose="020B0604020202020204" pitchFamily="34" charset="0"/>
              </a:rPr>
              <a:t>Período</a:t>
            </a:r>
            <a:r>
              <a:rPr lang="pt-BR" sz="2800" dirty="0">
                <a:latin typeface="Arial Black" panose="020B0A04020102020204" pitchFamily="34" charset="0"/>
                <a:cs typeface="Arial" panose="020B0604020202020204" pitchFamily="34" charset="0"/>
              </a:rPr>
              <a:t>:</a:t>
            </a:r>
          </a:p>
          <a:p>
            <a:endParaRPr lang="pt-BR" dirty="0"/>
          </a:p>
        </p:txBody>
      </p:sp>
    </p:spTree>
    <p:extLst>
      <p:ext uri="{BB962C8B-B14F-4D97-AF65-F5344CB8AC3E}">
        <p14:creationId xmlns:p14="http://schemas.microsoft.com/office/powerpoint/2010/main" val="42921361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3EB2E46E-186D-88EA-44B3-44680F0ADFF4}"/>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7200785C-AEF8-B356-56F9-54056C2429C2}"/>
              </a:ext>
            </a:extLst>
          </p:cNvPr>
          <p:cNvSpPr txBox="1"/>
          <p:nvPr/>
        </p:nvSpPr>
        <p:spPr>
          <a:xfrm>
            <a:off x="1865784" y="6309320"/>
            <a:ext cx="8460432" cy="261610"/>
          </a:xfrm>
          <a:prstGeom prst="rect">
            <a:avLst/>
          </a:prstGeom>
          <a:noFill/>
        </p:spPr>
        <p:txBody>
          <a:bodyPr wrap="square">
            <a:spAutoFit/>
          </a:bodyPr>
          <a:lstStyle/>
          <a:p>
            <a:r>
              <a:rPr lang="pt-BR" sz="1100" dirty="0"/>
              <a:t>/</a:t>
            </a:r>
          </a:p>
        </p:txBody>
      </p:sp>
      <p:sp>
        <p:nvSpPr>
          <p:cNvPr id="9" name="CaixaDeTexto 8">
            <a:extLst>
              <a:ext uri="{FF2B5EF4-FFF2-40B4-BE49-F238E27FC236}">
                <a16:creationId xmlns:a16="http://schemas.microsoft.com/office/drawing/2014/main" id="{2725A908-2A43-C6A8-8371-10EE6C6ACB8A}"/>
              </a:ext>
            </a:extLst>
          </p:cNvPr>
          <p:cNvSpPr txBox="1"/>
          <p:nvPr/>
        </p:nvSpPr>
        <p:spPr>
          <a:xfrm>
            <a:off x="272716" y="826035"/>
            <a:ext cx="10053500" cy="5324535"/>
          </a:xfrm>
          <a:prstGeom prst="rect">
            <a:avLst/>
          </a:prstGeom>
          <a:noFill/>
        </p:spPr>
        <p:txBody>
          <a:bodyPr wrap="square">
            <a:spAutoFit/>
          </a:bodyPr>
          <a:lstStyle/>
          <a:p>
            <a:r>
              <a:rPr lang="pt-BR" dirty="0"/>
              <a:t>Esses princípios funcionam como </a:t>
            </a:r>
            <a:r>
              <a:rPr lang="pt-BR" b="1" dirty="0"/>
              <a:t>limites ao poder punitivo do Estado</a:t>
            </a:r>
            <a:r>
              <a:rPr lang="pt-BR" dirty="0"/>
              <a:t>, impedindo:</a:t>
            </a:r>
          </a:p>
          <a:p>
            <a:r>
              <a:rPr lang="pt-BR" dirty="0"/>
              <a:t>instaurações arbitrárias;</a:t>
            </a:r>
          </a:p>
          <a:p>
            <a:r>
              <a:rPr lang="pt-BR" dirty="0"/>
              <a:t>decisões sem fundamentação;</a:t>
            </a:r>
          </a:p>
          <a:p>
            <a:r>
              <a:rPr lang="pt-BR" dirty="0"/>
              <a:t>punições desproporcionais;</a:t>
            </a:r>
          </a:p>
          <a:p>
            <a:r>
              <a:rPr lang="pt-BR" dirty="0"/>
              <a:t>processos baseados em impropriedades formais sem relevância material.</a:t>
            </a:r>
          </a:p>
          <a:p>
            <a:endParaRPr lang="pt-BR" dirty="0"/>
          </a:p>
          <a:p>
            <a:r>
              <a:rPr lang="pt-BR" dirty="0"/>
              <a:t>Do ponto de vista funcional, a principiologia assegura que o servidor </a:t>
            </a:r>
            <a:r>
              <a:rPr lang="pt-BR" b="1" dirty="0"/>
              <a:t>não seja responsabilizado sem justa causa</a:t>
            </a:r>
            <a:r>
              <a:rPr lang="pt-BR" dirty="0"/>
              <a:t>, ao mesmo tempo em que fortalece a legitimidade das decisões administrativas e a confiança institucional.</a:t>
            </a:r>
          </a:p>
          <a:p>
            <a:endParaRPr lang="pt-BR" dirty="0"/>
          </a:p>
          <a:p>
            <a:r>
              <a:rPr lang="pt-BR" dirty="0"/>
              <a:t>📌 </a:t>
            </a:r>
            <a:r>
              <a:rPr lang="pt-BR" b="1" dirty="0"/>
              <a:t>Em síntese:</a:t>
            </a:r>
            <a:br>
              <a:rPr lang="pt-BR" dirty="0"/>
            </a:br>
            <a:r>
              <a:rPr lang="pt-BR" dirty="0"/>
              <a:t>A principiologia do processo administrativo protege o servidor contra abusos, garante decisões fundamentadas e assegura que a responsabilização, quando necessária, ocorra de forma justa, proporcional e juridicamente válida.</a:t>
            </a:r>
          </a:p>
          <a:p>
            <a:endParaRPr lang="pt-BR" sz="2200" b="1" i="0" dirty="0">
              <a:effectLst/>
            </a:endParaRPr>
          </a:p>
          <a:p>
            <a:endParaRPr lang="pt-BR" sz="2200" b="1" dirty="0"/>
          </a:p>
          <a:p>
            <a:endParaRPr lang="pt-BR" sz="2200" b="1" i="0" dirty="0">
              <a:effectLst/>
            </a:endParaRPr>
          </a:p>
          <a:p>
            <a:endParaRPr lang="pt-BR" sz="2200" b="0" i="0" dirty="0">
              <a:effectLst/>
            </a:endParaRPr>
          </a:p>
        </p:txBody>
      </p:sp>
    </p:spTree>
    <p:extLst>
      <p:ext uri="{BB962C8B-B14F-4D97-AF65-F5344CB8AC3E}">
        <p14:creationId xmlns:p14="http://schemas.microsoft.com/office/powerpoint/2010/main" val="4133984318"/>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096D7BD4-705A-3389-DF39-1F12DFB52D4C}"/>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06FFE2FA-861C-78B4-F5FE-CCAD06847BF8}"/>
              </a:ext>
            </a:extLst>
          </p:cNvPr>
          <p:cNvSpPr txBox="1"/>
          <p:nvPr/>
        </p:nvSpPr>
        <p:spPr>
          <a:xfrm>
            <a:off x="1865784" y="6309320"/>
            <a:ext cx="8460432" cy="261610"/>
          </a:xfrm>
          <a:prstGeom prst="rect">
            <a:avLst/>
          </a:prstGeom>
          <a:noFill/>
        </p:spPr>
        <p:txBody>
          <a:bodyPr wrap="square">
            <a:spAutoFit/>
          </a:bodyPr>
          <a:lstStyle/>
          <a:p>
            <a:r>
              <a:rPr lang="pt-BR" sz="1100" dirty="0"/>
              <a:t>/</a:t>
            </a:r>
          </a:p>
        </p:txBody>
      </p:sp>
      <p:sp>
        <p:nvSpPr>
          <p:cNvPr id="9" name="CaixaDeTexto 8">
            <a:extLst>
              <a:ext uri="{FF2B5EF4-FFF2-40B4-BE49-F238E27FC236}">
                <a16:creationId xmlns:a16="http://schemas.microsoft.com/office/drawing/2014/main" id="{3BDF13DC-7381-BB01-A082-94AC14874CF4}"/>
              </a:ext>
            </a:extLst>
          </p:cNvPr>
          <p:cNvSpPr txBox="1"/>
          <p:nvPr/>
        </p:nvSpPr>
        <p:spPr>
          <a:xfrm>
            <a:off x="272716" y="826035"/>
            <a:ext cx="10053500" cy="1446550"/>
          </a:xfrm>
          <a:prstGeom prst="rect">
            <a:avLst/>
          </a:prstGeom>
          <a:noFill/>
        </p:spPr>
        <p:txBody>
          <a:bodyPr wrap="square">
            <a:spAutoFit/>
          </a:bodyPr>
          <a:lstStyle/>
          <a:p>
            <a:endParaRPr lang="pt-BR" sz="2200" b="1" i="0" dirty="0">
              <a:effectLst/>
            </a:endParaRPr>
          </a:p>
          <a:p>
            <a:endParaRPr lang="pt-BR" sz="2200" b="1" dirty="0"/>
          </a:p>
          <a:p>
            <a:endParaRPr lang="pt-BR" sz="2200" b="1" i="0" dirty="0">
              <a:effectLst/>
            </a:endParaRPr>
          </a:p>
          <a:p>
            <a:endParaRPr lang="pt-BR" sz="2200" b="0" i="0" dirty="0">
              <a:effectLst/>
            </a:endParaRPr>
          </a:p>
        </p:txBody>
      </p:sp>
      <p:pic>
        <p:nvPicPr>
          <p:cNvPr id="3" name="Imagem 2" descr="Interface gráfica do usuário&#10;&#10;O conteúdo gerado por IA pode estar incorreto.">
            <a:extLst>
              <a:ext uri="{FF2B5EF4-FFF2-40B4-BE49-F238E27FC236}">
                <a16:creationId xmlns:a16="http://schemas.microsoft.com/office/drawing/2014/main" id="{75BDD65B-14F4-4099-5AB2-6BBE1B2D5F6A}"/>
              </a:ext>
            </a:extLst>
          </p:cNvPr>
          <p:cNvPicPr>
            <a:picLocks noChangeAspect="1"/>
          </p:cNvPicPr>
          <p:nvPr/>
        </p:nvPicPr>
        <p:blipFill>
          <a:blip r:embed="rId5"/>
          <a:stretch>
            <a:fillRect/>
          </a:stretch>
        </p:blipFill>
        <p:spPr>
          <a:xfrm>
            <a:off x="737938" y="637246"/>
            <a:ext cx="9192126" cy="5672074"/>
          </a:xfrm>
          <a:prstGeom prst="rect">
            <a:avLst/>
          </a:prstGeom>
        </p:spPr>
      </p:pic>
    </p:spTree>
    <p:extLst>
      <p:ext uri="{BB962C8B-B14F-4D97-AF65-F5344CB8AC3E}">
        <p14:creationId xmlns:p14="http://schemas.microsoft.com/office/powerpoint/2010/main" val="3106328008"/>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CC739A3E-B917-F837-B115-A6E82B2DEDB4}"/>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6F99F9BF-9471-7575-8138-B24D5682E5D7}"/>
              </a:ext>
            </a:extLst>
          </p:cNvPr>
          <p:cNvSpPr txBox="1"/>
          <p:nvPr/>
        </p:nvSpPr>
        <p:spPr>
          <a:xfrm>
            <a:off x="1865784" y="6309320"/>
            <a:ext cx="8460432"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Calibri"/>
                <a:ea typeface="+mn-ea"/>
                <a:cs typeface="+mn-cs"/>
              </a:rPr>
              <a:t>/</a:t>
            </a:r>
          </a:p>
        </p:txBody>
      </p:sp>
      <p:sp>
        <p:nvSpPr>
          <p:cNvPr id="9" name="CaixaDeTexto 8">
            <a:extLst>
              <a:ext uri="{FF2B5EF4-FFF2-40B4-BE49-F238E27FC236}">
                <a16:creationId xmlns:a16="http://schemas.microsoft.com/office/drawing/2014/main" id="{94EBA707-8F81-1631-3E01-71A6087EB256}"/>
              </a:ext>
            </a:extLst>
          </p:cNvPr>
          <p:cNvSpPr txBox="1"/>
          <p:nvPr/>
        </p:nvSpPr>
        <p:spPr>
          <a:xfrm>
            <a:off x="1371600" y="942109"/>
            <a:ext cx="10058400"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black"/>
                </a:solidFill>
                <a:effectLst/>
                <a:uLnTx/>
                <a:uFillTx/>
                <a:latin typeface="Calibri"/>
                <a:ea typeface="+mn-ea"/>
                <a:cs typeface="+mn-cs"/>
              </a:rPr>
              <a:t>Sindicância Administrativa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black"/>
                </a:solidFill>
                <a:effectLst/>
                <a:uLnTx/>
                <a:uFillTx/>
                <a:latin typeface="Calibri"/>
                <a:ea typeface="+mn-ea"/>
                <a:cs typeface="+mn-cs"/>
              </a:rPr>
              <a:t>A sindicância administrativa é o procedimento inicial e investigativo utilizado pela Administração para </a:t>
            </a:r>
            <a:r>
              <a:rPr kumimoji="0" lang="pt-BR" sz="2400" b="1" i="0" u="none" strike="noStrike" kern="1200" cap="none" spc="0" normalizeH="0" baseline="0" noProof="0" dirty="0">
                <a:ln>
                  <a:noFill/>
                </a:ln>
                <a:solidFill>
                  <a:prstClr val="black"/>
                </a:solidFill>
                <a:effectLst/>
                <a:uLnTx/>
                <a:uFillTx/>
                <a:latin typeface="Calibri"/>
                <a:ea typeface="+mn-ea"/>
                <a:cs typeface="+mn-cs"/>
              </a:rPr>
              <a:t>apurar a existência de fatos e indícios de autoria</a:t>
            </a:r>
            <a:r>
              <a:rPr kumimoji="0" lang="pt-BR" sz="2400" b="0" i="0" u="none" strike="noStrike" kern="1200" cap="none" spc="0" normalizeH="0" baseline="0" noProof="0" dirty="0">
                <a:ln>
                  <a:noFill/>
                </a:ln>
                <a:solidFill>
                  <a:prstClr val="black"/>
                </a:solidFill>
                <a:effectLst/>
                <a:uLnTx/>
                <a:uFillTx/>
                <a:latin typeface="Calibri"/>
                <a:ea typeface="+mn-ea"/>
                <a:cs typeface="+mn-cs"/>
              </a:rPr>
              <a:t> relacionados a possíveis irregularidades funcionais.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black"/>
                </a:solidFill>
                <a:effectLst/>
                <a:uLnTx/>
                <a:uFillTx/>
                <a:latin typeface="Calibri"/>
                <a:ea typeface="+mn-ea"/>
                <a:cs typeface="+mn-cs"/>
              </a:rPr>
              <a:t>Trata-se de uma fase de </a:t>
            </a:r>
            <a:r>
              <a:rPr kumimoji="0" lang="pt-BR" sz="2400" b="1" i="0" u="none" strike="noStrike" kern="1200" cap="none" spc="0" normalizeH="0" baseline="0" noProof="0" dirty="0">
                <a:ln>
                  <a:noFill/>
                </a:ln>
                <a:solidFill>
                  <a:prstClr val="black"/>
                </a:solidFill>
                <a:effectLst/>
                <a:uLnTx/>
                <a:uFillTx/>
                <a:latin typeface="Calibri"/>
                <a:ea typeface="+mn-ea"/>
                <a:cs typeface="+mn-cs"/>
              </a:rPr>
              <a:t>elucidação preliminar</a:t>
            </a:r>
            <a:r>
              <a:rPr kumimoji="0" lang="pt-BR" sz="2400" b="0" i="0" u="none" strike="noStrike" kern="1200" cap="none" spc="0" normalizeH="0" baseline="0" noProof="0" dirty="0">
                <a:ln>
                  <a:noFill/>
                </a:ln>
                <a:solidFill>
                  <a:prstClr val="black"/>
                </a:solidFill>
                <a:effectLst/>
                <a:uLnTx/>
                <a:uFillTx/>
                <a:latin typeface="Calibri"/>
                <a:ea typeface="+mn-ea"/>
                <a:cs typeface="+mn-cs"/>
              </a:rPr>
              <a:t>, destinada a verificar se há elementos suficientes para instaurar processo administrativo disciplinar ou se o caso pode ser arquivado.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black"/>
                </a:solidFill>
                <a:effectLst/>
                <a:uLnTx/>
                <a:uFillTx/>
                <a:latin typeface="Calibri"/>
                <a:ea typeface="+mn-ea"/>
                <a:cs typeface="+mn-cs"/>
              </a:rPr>
              <a:t>Seu papel é garantir que a Administração aja com prudência, zelo e proporcionalidade antes de aplicar penalidades mais severas.</a:t>
            </a:r>
          </a:p>
        </p:txBody>
      </p:sp>
      <p:pic>
        <p:nvPicPr>
          <p:cNvPr id="4" name="Imagem 3">
            <a:extLst>
              <a:ext uri="{FF2B5EF4-FFF2-40B4-BE49-F238E27FC236}">
                <a16:creationId xmlns:a16="http://schemas.microsoft.com/office/drawing/2014/main" id="{A03404B8-3D5B-4E8C-AA43-EAE6C3E2890E}"/>
              </a:ext>
            </a:extLst>
          </p:cNvPr>
          <p:cNvPicPr>
            <a:picLocks noChangeAspect="1"/>
          </p:cNvPicPr>
          <p:nvPr/>
        </p:nvPicPr>
        <p:blipFill>
          <a:blip r:embed="rId5"/>
          <a:stretch>
            <a:fillRect/>
          </a:stretch>
        </p:blipFill>
        <p:spPr>
          <a:xfrm>
            <a:off x="9122252" y="942109"/>
            <a:ext cx="1057423" cy="543001"/>
          </a:xfrm>
          <a:prstGeom prst="rect">
            <a:avLst/>
          </a:prstGeom>
        </p:spPr>
      </p:pic>
    </p:spTree>
    <p:extLst>
      <p:ext uri="{BB962C8B-B14F-4D97-AF65-F5344CB8AC3E}">
        <p14:creationId xmlns:p14="http://schemas.microsoft.com/office/powerpoint/2010/main" val="1392162711"/>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5F29487D-5823-C60D-B5DA-226BB077EF83}"/>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3F4C6214-AAA7-7AD9-AA42-B2F3EDAC7C52}"/>
              </a:ext>
            </a:extLst>
          </p:cNvPr>
          <p:cNvSpPr txBox="1"/>
          <p:nvPr/>
        </p:nvSpPr>
        <p:spPr>
          <a:xfrm>
            <a:off x="1865784" y="6309320"/>
            <a:ext cx="8460432"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Calibri"/>
                <a:ea typeface="+mn-ea"/>
                <a:cs typeface="+mn-cs"/>
              </a:rPr>
              <a:t>/</a:t>
            </a:r>
          </a:p>
        </p:txBody>
      </p:sp>
      <p:sp>
        <p:nvSpPr>
          <p:cNvPr id="9" name="CaixaDeTexto 8">
            <a:extLst>
              <a:ext uri="{FF2B5EF4-FFF2-40B4-BE49-F238E27FC236}">
                <a16:creationId xmlns:a16="http://schemas.microsoft.com/office/drawing/2014/main" id="{F68709BD-10AF-4D84-D0EF-84885376F28C}"/>
              </a:ext>
            </a:extLst>
          </p:cNvPr>
          <p:cNvSpPr txBox="1"/>
          <p:nvPr/>
        </p:nvSpPr>
        <p:spPr>
          <a:xfrm>
            <a:off x="1371600" y="942109"/>
            <a:ext cx="10058400" cy="46782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black"/>
                </a:solidFill>
                <a:effectLst/>
                <a:uLnTx/>
                <a:uFillTx/>
                <a:latin typeface="Calibri"/>
                <a:ea typeface="+mn-ea"/>
                <a:cs typeface="+mn-cs"/>
              </a:rPr>
              <a:t>Sindicância Administrativa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black"/>
                </a:solidFill>
                <a:effectLst/>
                <a:uLnTx/>
                <a:uFillTx/>
                <a:latin typeface="Calibri"/>
                <a:ea typeface="+mn-ea"/>
                <a:cs typeface="+mn-cs"/>
              </a:rPr>
              <a:t>Esse instrumento possui caráter </a:t>
            </a:r>
            <a:r>
              <a:rPr kumimoji="0" lang="pt-BR" sz="2400" b="1" i="0" u="none" strike="noStrike" kern="1200" cap="none" spc="0" normalizeH="0" baseline="0" noProof="0" dirty="0">
                <a:ln>
                  <a:noFill/>
                </a:ln>
                <a:solidFill>
                  <a:prstClr val="black"/>
                </a:solidFill>
                <a:effectLst/>
                <a:uLnTx/>
                <a:uFillTx/>
                <a:latin typeface="Calibri"/>
                <a:ea typeface="+mn-ea"/>
                <a:cs typeface="+mn-cs"/>
              </a:rPr>
              <a:t>informativo e inquisitório</a:t>
            </a:r>
            <a:r>
              <a:rPr kumimoji="0" lang="pt-BR" sz="2400" b="0" i="0" u="none" strike="noStrike" kern="1200" cap="none" spc="0" normalizeH="0" baseline="0" noProof="0" dirty="0">
                <a:ln>
                  <a:noFill/>
                </a:ln>
                <a:solidFill>
                  <a:prstClr val="black"/>
                </a:solidFill>
                <a:effectLst/>
                <a:uLnTx/>
                <a:uFillTx/>
                <a:latin typeface="Calibri"/>
                <a:ea typeface="+mn-ea"/>
                <a:cs typeface="+mn-cs"/>
              </a:rPr>
              <a:t>, podendo ser instaurado a partir de: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Calibri"/>
              <a:ea typeface="+mn-ea"/>
              <a:cs typeface="+mn-cs"/>
            </a:endParaRPr>
          </a:p>
          <a:p>
            <a:pPr marL="800100" marR="0" lvl="1"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t-BR" sz="2400" b="0" i="0" u="none" strike="noStrike" kern="1200" cap="none" spc="0" normalizeH="0" baseline="0" noProof="0" dirty="0">
                <a:ln>
                  <a:noFill/>
                </a:ln>
                <a:solidFill>
                  <a:prstClr val="black"/>
                </a:solidFill>
                <a:effectLst/>
                <a:uLnTx/>
                <a:uFillTx/>
                <a:latin typeface="Calibri"/>
                <a:ea typeface="+mn-ea"/>
                <a:cs typeface="+mn-cs"/>
              </a:rPr>
              <a:t>denúncia formal</a:t>
            </a:r>
          </a:p>
          <a:p>
            <a:pPr marL="800100" marR="0" lvl="1"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t-BR" sz="2400" b="0" i="0" u="none" strike="noStrike" kern="1200" cap="none" spc="0" normalizeH="0" baseline="0" noProof="0" dirty="0">
                <a:ln>
                  <a:noFill/>
                </a:ln>
                <a:solidFill>
                  <a:prstClr val="black"/>
                </a:solidFill>
                <a:effectLst/>
                <a:uLnTx/>
                <a:uFillTx/>
                <a:latin typeface="Calibri"/>
                <a:ea typeface="+mn-ea"/>
                <a:cs typeface="+mn-cs"/>
              </a:rPr>
              <a:t>representação</a:t>
            </a:r>
          </a:p>
          <a:p>
            <a:pPr marL="800100" marR="0" lvl="1"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t-BR" sz="2400" b="0" i="0" u="none" strike="noStrike" kern="1200" cap="none" spc="0" normalizeH="0" baseline="0" noProof="0" dirty="0">
                <a:ln>
                  <a:noFill/>
                </a:ln>
                <a:solidFill>
                  <a:prstClr val="black"/>
                </a:solidFill>
                <a:effectLst/>
                <a:uLnTx/>
                <a:uFillTx/>
                <a:latin typeface="Calibri"/>
                <a:ea typeface="+mn-ea"/>
                <a:cs typeface="+mn-cs"/>
              </a:rPr>
              <a:t>comunicação interna</a:t>
            </a:r>
          </a:p>
          <a:p>
            <a:pPr marL="800100" marR="0" lvl="1"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t-BR" sz="2400" b="0" i="0" u="none" strike="noStrike" kern="1200" cap="none" spc="0" normalizeH="0" baseline="0" noProof="0" dirty="0">
                <a:ln>
                  <a:noFill/>
                </a:ln>
                <a:solidFill>
                  <a:prstClr val="black"/>
                </a:solidFill>
                <a:effectLst/>
                <a:uLnTx/>
                <a:uFillTx/>
                <a:latin typeface="Calibri"/>
                <a:ea typeface="+mn-ea"/>
                <a:cs typeface="+mn-cs"/>
              </a:rPr>
              <a:t>fato observado pela chefia</a:t>
            </a:r>
          </a:p>
          <a:p>
            <a:pPr marL="800100" marR="0" lvl="1"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pt-BR" sz="2400" b="0" i="0" u="none" strike="noStrike" kern="1200" cap="none" spc="0" normalizeH="0" baseline="0" noProof="0" dirty="0">
              <a:ln>
                <a:noFill/>
              </a:ln>
              <a:solidFill>
                <a:prstClr val="black"/>
              </a:solidFill>
              <a:effectLst/>
              <a:uLnTx/>
              <a:uFillTx/>
              <a:latin typeface="Calibri"/>
              <a:ea typeface="+mn-ea"/>
              <a:cs typeface="+mn-cs"/>
            </a:endParaRP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black"/>
                </a:solidFill>
                <a:effectLst/>
                <a:uLnTx/>
                <a:uFillTx/>
                <a:latin typeface="Calibri"/>
                <a:ea typeface="+mn-ea"/>
                <a:cs typeface="+mn-cs"/>
              </a:rPr>
              <a:t>A sindicância segue a lógica do art. 143 da Lei 8.112/1990.</a:t>
            </a:r>
            <a:endParaRPr kumimoji="0" lang="pt-BR" sz="2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7430945"/>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E26CAE7C-9EBC-9A50-C499-D18558EB2C9F}"/>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EED653F4-D800-D06F-3AE6-00C47ADDA16B}"/>
              </a:ext>
            </a:extLst>
          </p:cNvPr>
          <p:cNvSpPr txBox="1"/>
          <p:nvPr/>
        </p:nvSpPr>
        <p:spPr>
          <a:xfrm>
            <a:off x="1865784" y="6309320"/>
            <a:ext cx="8460432"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Calibri"/>
                <a:ea typeface="+mn-ea"/>
                <a:cs typeface="+mn-cs"/>
              </a:rPr>
              <a:t>/</a:t>
            </a:r>
          </a:p>
        </p:txBody>
      </p:sp>
      <p:sp>
        <p:nvSpPr>
          <p:cNvPr id="9" name="CaixaDeTexto 8">
            <a:extLst>
              <a:ext uri="{FF2B5EF4-FFF2-40B4-BE49-F238E27FC236}">
                <a16:creationId xmlns:a16="http://schemas.microsoft.com/office/drawing/2014/main" id="{6900067E-CD37-617F-3055-F4B7B3968ECB}"/>
              </a:ext>
            </a:extLst>
          </p:cNvPr>
          <p:cNvSpPr txBox="1"/>
          <p:nvPr/>
        </p:nvSpPr>
        <p:spPr>
          <a:xfrm>
            <a:off x="1371600" y="942109"/>
            <a:ext cx="10058400" cy="57246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black"/>
                </a:solidFill>
                <a:effectLst/>
                <a:uLnTx/>
                <a:uFillTx/>
                <a:latin typeface="Calibri"/>
                <a:ea typeface="+mn-ea"/>
                <a:cs typeface="+mn-cs"/>
              </a:rPr>
              <a:t>Em regra, a sindicância possui prazos mais curtos, rito mais simples e pode ou não resultar em punição, sendo normalmente reservada para faltas de menor gravidade, como advertência ou repreensão.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black"/>
                </a:solidFill>
                <a:effectLst/>
                <a:uLnTx/>
                <a:uFillTx/>
                <a:latin typeface="Calibri"/>
                <a:ea typeface="+mn-ea"/>
                <a:cs typeface="+mn-cs"/>
              </a:rPr>
              <a:t>E quando da apuração surgem indícios de infração grave? Neste caso o procedimento deve ser convertido em Processo Administrativo Disciplinar (PAD).</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black"/>
                </a:solidFill>
                <a:effectLst/>
                <a:uLnTx/>
                <a:uFillTx/>
                <a:latin typeface="Calibri"/>
                <a:ea typeface="+mn-ea"/>
                <a:cs typeface="+mn-cs"/>
              </a:rPr>
              <a:t>Sua essência está na </a:t>
            </a:r>
            <a:r>
              <a:rPr kumimoji="0" lang="pt-BR" sz="2400" b="1" i="0" u="none" strike="noStrike" kern="1200" cap="none" spc="0" normalizeH="0" baseline="0" noProof="0" dirty="0">
                <a:ln>
                  <a:noFill/>
                </a:ln>
                <a:solidFill>
                  <a:prstClr val="black"/>
                </a:solidFill>
                <a:effectLst/>
                <a:uLnTx/>
                <a:uFillTx/>
                <a:latin typeface="Calibri"/>
                <a:ea typeface="+mn-ea"/>
                <a:cs typeface="+mn-cs"/>
              </a:rPr>
              <a:t>busca da verdade material</a:t>
            </a:r>
            <a:r>
              <a:rPr kumimoji="0" lang="pt-BR" sz="2400" b="0" i="0" u="none" strike="noStrike" kern="1200" cap="none" spc="0" normalizeH="0" baseline="0" noProof="0" dirty="0">
                <a:ln>
                  <a:noFill/>
                </a:ln>
                <a:solidFill>
                  <a:prstClr val="black"/>
                </a:solidFill>
                <a:effectLst/>
                <a:uLnTx/>
                <a:uFillTx/>
                <a:latin typeface="Calibri"/>
                <a:ea typeface="+mn-ea"/>
                <a:cs typeface="+mn-cs"/>
              </a:rPr>
              <a:t>, ou seja, na apuração real dos fatos e circunstâncias que possam caracterizar infração disciplinar, garantindo legalidade e moralidade no serviço público.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2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4223959"/>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1706214-2350-7A4C-BD2F-2C98A1371BC6}"/>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useBgFill="1">
        <p:nvSpPr>
          <p:cNvPr id="29" name="Freeform: Shape 28">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1" name="Freeform: Shape 30">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aixaDeTexto 8">
            <a:extLst>
              <a:ext uri="{FF2B5EF4-FFF2-40B4-BE49-F238E27FC236}">
                <a16:creationId xmlns:a16="http://schemas.microsoft.com/office/drawing/2014/main" id="{8C2242CD-E5C0-D300-415F-47CCED57CF5C}"/>
              </a:ext>
            </a:extLst>
          </p:cNvPr>
          <p:cNvSpPr txBox="1"/>
          <p:nvPr/>
        </p:nvSpPr>
        <p:spPr>
          <a:xfrm>
            <a:off x="1371600" y="942109"/>
            <a:ext cx="10058400" cy="155427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pt-BR" sz="1800" b="1"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pt-BR" sz="2200" b="1"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pt-BR" sz="22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 name="Tabela 1">
            <a:extLst>
              <a:ext uri="{FF2B5EF4-FFF2-40B4-BE49-F238E27FC236}">
                <a16:creationId xmlns:a16="http://schemas.microsoft.com/office/drawing/2014/main" id="{68E8922C-C8F2-9B38-8B0A-69901D7053A9}"/>
              </a:ext>
            </a:extLst>
          </p:cNvPr>
          <p:cNvGraphicFramePr>
            <a:graphicFrameLocks noGrp="1"/>
          </p:cNvGraphicFramePr>
          <p:nvPr/>
        </p:nvGraphicFramePr>
        <p:xfrm>
          <a:off x="3765494" y="1115367"/>
          <a:ext cx="8057700" cy="4784486"/>
        </p:xfrm>
        <a:graphic>
          <a:graphicData uri="http://schemas.openxmlformats.org/drawingml/2006/table">
            <a:tbl>
              <a:tblPr>
                <a:tableStyleId>{9D7B26C5-4107-4FEC-AEDC-1716B250A1EF}</a:tableStyleId>
              </a:tblPr>
              <a:tblGrid>
                <a:gridCol w="2973869">
                  <a:extLst>
                    <a:ext uri="{9D8B030D-6E8A-4147-A177-3AD203B41FA5}">
                      <a16:colId xmlns:a16="http://schemas.microsoft.com/office/drawing/2014/main" val="463686674"/>
                    </a:ext>
                  </a:extLst>
                </a:gridCol>
                <a:gridCol w="5083831">
                  <a:extLst>
                    <a:ext uri="{9D8B030D-6E8A-4147-A177-3AD203B41FA5}">
                      <a16:colId xmlns:a16="http://schemas.microsoft.com/office/drawing/2014/main" val="1983041755"/>
                    </a:ext>
                  </a:extLst>
                </a:gridCol>
              </a:tblGrid>
              <a:tr h="544685">
                <a:tc>
                  <a:txBody>
                    <a:bodyPr/>
                    <a:lstStyle/>
                    <a:p>
                      <a:pPr algn="l" fontAlgn="ctr">
                        <a:buNone/>
                      </a:pPr>
                      <a:r>
                        <a:rPr lang="pt-BR" sz="2500" b="0" u="none" strike="noStrike">
                          <a:effectLst/>
                        </a:rPr>
                        <a:t>Aspecto</a:t>
                      </a:r>
                      <a:endParaRPr lang="pt-BR" sz="2500" b="0" i="0" u="none" strike="noStrike">
                        <a:effectLst/>
                        <a:latin typeface="Arial" panose="020B0604020202020204" pitchFamily="34" charset="0"/>
                      </a:endParaRPr>
                    </a:p>
                  </a:txBody>
                  <a:tcPr marL="125702" marR="125702" marT="62852" marB="62852" anchor="ctr"/>
                </a:tc>
                <a:tc>
                  <a:txBody>
                    <a:bodyPr/>
                    <a:lstStyle/>
                    <a:p>
                      <a:pPr algn="l" fontAlgn="ctr">
                        <a:buNone/>
                      </a:pPr>
                      <a:r>
                        <a:rPr lang="pt-BR" sz="2500" b="0" u="none" strike="noStrike">
                          <a:effectLst/>
                        </a:rPr>
                        <a:t>Pontos Principais</a:t>
                      </a:r>
                      <a:endParaRPr lang="pt-BR" sz="2500" b="0" i="0" u="none" strike="noStrike">
                        <a:effectLst/>
                        <a:latin typeface="Arial" panose="020B0604020202020204" pitchFamily="34" charset="0"/>
                      </a:endParaRPr>
                    </a:p>
                  </a:txBody>
                  <a:tcPr marL="125702" marR="125702" marT="62852" marB="62852" anchor="ctr"/>
                </a:tc>
                <a:extLst>
                  <a:ext uri="{0D108BD9-81ED-4DB2-BD59-A6C34878D82A}">
                    <a16:rowId xmlns:a16="http://schemas.microsoft.com/office/drawing/2014/main" val="792961947"/>
                  </a:ext>
                </a:extLst>
              </a:tr>
              <a:tr h="923779">
                <a:tc>
                  <a:txBody>
                    <a:bodyPr/>
                    <a:lstStyle/>
                    <a:p>
                      <a:pPr algn="l" fontAlgn="ctr">
                        <a:buNone/>
                      </a:pPr>
                      <a:r>
                        <a:rPr lang="pt-BR" sz="2500" b="0" u="none" strike="noStrike">
                          <a:effectLst/>
                        </a:rPr>
                        <a:t>Finalidade</a:t>
                      </a:r>
                      <a:endParaRPr lang="pt-BR" sz="2500" b="0" i="0" u="none" strike="noStrike">
                        <a:effectLst/>
                        <a:latin typeface="Arial" panose="020B0604020202020204" pitchFamily="34" charset="0"/>
                      </a:endParaRPr>
                    </a:p>
                  </a:txBody>
                  <a:tcPr marL="125702" marR="125702" marT="62852" marB="62852" anchor="ctr"/>
                </a:tc>
                <a:tc>
                  <a:txBody>
                    <a:bodyPr/>
                    <a:lstStyle/>
                    <a:p>
                      <a:pPr algn="l" fontAlgn="ctr">
                        <a:buNone/>
                      </a:pPr>
                      <a:r>
                        <a:rPr lang="pt-BR" sz="2500" b="0" u="none" strike="noStrike">
                          <a:effectLst/>
                        </a:rPr>
                        <a:t>Apurar fatos e definir existência de indícios</a:t>
                      </a:r>
                      <a:endParaRPr lang="pt-BR" sz="2500" b="0" i="0" u="none" strike="noStrike">
                        <a:effectLst/>
                        <a:latin typeface="Arial" panose="020B0604020202020204" pitchFamily="34" charset="0"/>
                      </a:endParaRPr>
                    </a:p>
                  </a:txBody>
                  <a:tcPr marL="125702" marR="125702" marT="62852" marB="62852" anchor="ctr"/>
                </a:tc>
                <a:extLst>
                  <a:ext uri="{0D108BD9-81ED-4DB2-BD59-A6C34878D82A}">
                    <a16:rowId xmlns:a16="http://schemas.microsoft.com/office/drawing/2014/main" val="4247115049"/>
                  </a:ext>
                </a:extLst>
              </a:tr>
              <a:tr h="544685">
                <a:tc>
                  <a:txBody>
                    <a:bodyPr/>
                    <a:lstStyle/>
                    <a:p>
                      <a:pPr algn="l" fontAlgn="ctr">
                        <a:buNone/>
                      </a:pPr>
                      <a:r>
                        <a:rPr lang="pt-BR" sz="2500" b="0" u="none" strike="noStrike">
                          <a:effectLst/>
                        </a:rPr>
                        <a:t>Natureza</a:t>
                      </a:r>
                      <a:endParaRPr lang="pt-BR" sz="2500" b="0" i="0" u="none" strike="noStrike">
                        <a:effectLst/>
                        <a:latin typeface="Arial" panose="020B0604020202020204" pitchFamily="34" charset="0"/>
                      </a:endParaRPr>
                    </a:p>
                  </a:txBody>
                  <a:tcPr marL="125702" marR="125702" marT="62852" marB="62852" anchor="ctr"/>
                </a:tc>
                <a:tc>
                  <a:txBody>
                    <a:bodyPr/>
                    <a:lstStyle/>
                    <a:p>
                      <a:pPr algn="l" fontAlgn="ctr">
                        <a:buNone/>
                      </a:pPr>
                      <a:r>
                        <a:rPr lang="pt-BR" sz="2500" b="0" u="none" strike="noStrike">
                          <a:effectLst/>
                        </a:rPr>
                        <a:t>Investigativa e preliminar</a:t>
                      </a:r>
                      <a:endParaRPr lang="pt-BR" sz="2500" b="0" i="0" u="none" strike="noStrike">
                        <a:effectLst/>
                        <a:latin typeface="Arial" panose="020B0604020202020204" pitchFamily="34" charset="0"/>
                      </a:endParaRPr>
                    </a:p>
                  </a:txBody>
                  <a:tcPr marL="125702" marR="125702" marT="62852" marB="62852" anchor="ctr"/>
                </a:tc>
                <a:extLst>
                  <a:ext uri="{0D108BD9-81ED-4DB2-BD59-A6C34878D82A}">
                    <a16:rowId xmlns:a16="http://schemas.microsoft.com/office/drawing/2014/main" val="1480253132"/>
                  </a:ext>
                </a:extLst>
              </a:tr>
              <a:tr h="923779">
                <a:tc>
                  <a:txBody>
                    <a:bodyPr/>
                    <a:lstStyle/>
                    <a:p>
                      <a:pPr algn="l" fontAlgn="ctr">
                        <a:buNone/>
                      </a:pPr>
                      <a:r>
                        <a:rPr lang="pt-BR" sz="2500" b="0" u="none" strike="noStrike">
                          <a:effectLst/>
                        </a:rPr>
                        <a:t>Resultado possível</a:t>
                      </a:r>
                      <a:endParaRPr lang="pt-BR" sz="2500" b="0" i="0" u="none" strike="noStrike">
                        <a:effectLst/>
                        <a:latin typeface="Arial" panose="020B0604020202020204" pitchFamily="34" charset="0"/>
                      </a:endParaRPr>
                    </a:p>
                  </a:txBody>
                  <a:tcPr marL="125702" marR="125702" marT="62852" marB="62852" anchor="ctr"/>
                </a:tc>
                <a:tc>
                  <a:txBody>
                    <a:bodyPr/>
                    <a:lstStyle/>
                    <a:p>
                      <a:pPr algn="l" fontAlgn="ctr">
                        <a:buNone/>
                      </a:pPr>
                      <a:r>
                        <a:rPr lang="pt-BR" sz="2500" b="0" u="none" strike="noStrike">
                          <a:effectLst/>
                        </a:rPr>
                        <a:t>Arquivamento, punição leve ou instauração de PAD</a:t>
                      </a:r>
                      <a:endParaRPr lang="pt-BR" sz="2500" b="0" i="0" u="none" strike="noStrike">
                        <a:effectLst/>
                        <a:latin typeface="Arial" panose="020B0604020202020204" pitchFamily="34" charset="0"/>
                      </a:endParaRPr>
                    </a:p>
                  </a:txBody>
                  <a:tcPr marL="125702" marR="125702" marT="62852" marB="62852" anchor="ctr"/>
                </a:tc>
                <a:extLst>
                  <a:ext uri="{0D108BD9-81ED-4DB2-BD59-A6C34878D82A}">
                    <a16:rowId xmlns:a16="http://schemas.microsoft.com/office/drawing/2014/main" val="1129968890"/>
                  </a:ext>
                </a:extLst>
              </a:tr>
              <a:tr h="923779">
                <a:tc>
                  <a:txBody>
                    <a:bodyPr/>
                    <a:lstStyle/>
                    <a:p>
                      <a:pPr algn="l" fontAlgn="ctr">
                        <a:buNone/>
                      </a:pPr>
                      <a:r>
                        <a:rPr lang="pt-BR" sz="2500" b="0" u="none" strike="noStrike" dirty="0">
                          <a:effectLst/>
                        </a:rPr>
                        <a:t>Papel</a:t>
                      </a:r>
                      <a:endParaRPr lang="pt-BR" sz="2500" b="0" i="0" u="none" strike="noStrike" dirty="0">
                        <a:effectLst/>
                        <a:latin typeface="Arial" panose="020B0604020202020204" pitchFamily="34" charset="0"/>
                      </a:endParaRPr>
                    </a:p>
                  </a:txBody>
                  <a:tcPr marL="125702" marR="125702" marT="62852" marB="62852" anchor="ctr"/>
                </a:tc>
                <a:tc>
                  <a:txBody>
                    <a:bodyPr/>
                    <a:lstStyle/>
                    <a:p>
                      <a:pPr algn="l" fontAlgn="ctr">
                        <a:buNone/>
                      </a:pPr>
                      <a:r>
                        <a:rPr lang="pt-BR" sz="2500" b="0" u="none" strike="noStrike">
                          <a:effectLst/>
                        </a:rPr>
                        <a:t>Verificar situação antes de medidas mais gravosas</a:t>
                      </a:r>
                      <a:endParaRPr lang="pt-BR" sz="2500" b="0" i="0" u="none" strike="noStrike">
                        <a:effectLst/>
                        <a:latin typeface="Arial" panose="020B0604020202020204" pitchFamily="34" charset="0"/>
                      </a:endParaRPr>
                    </a:p>
                  </a:txBody>
                  <a:tcPr marL="125702" marR="125702" marT="62852" marB="62852" anchor="ctr"/>
                </a:tc>
                <a:extLst>
                  <a:ext uri="{0D108BD9-81ED-4DB2-BD59-A6C34878D82A}">
                    <a16:rowId xmlns:a16="http://schemas.microsoft.com/office/drawing/2014/main" val="2699616155"/>
                  </a:ext>
                </a:extLst>
              </a:tr>
              <a:tr h="923779">
                <a:tc>
                  <a:txBody>
                    <a:bodyPr/>
                    <a:lstStyle/>
                    <a:p>
                      <a:pPr algn="l" fontAlgn="ctr">
                        <a:buNone/>
                      </a:pPr>
                      <a:r>
                        <a:rPr lang="pt-BR" sz="2500" b="0" u="none" strike="noStrike">
                          <a:effectLst/>
                        </a:rPr>
                        <a:t>Quando ocorre</a:t>
                      </a:r>
                      <a:endParaRPr lang="pt-BR" sz="2500" b="0" i="0" u="none" strike="noStrike">
                        <a:effectLst/>
                        <a:latin typeface="Arial" panose="020B0604020202020204" pitchFamily="34" charset="0"/>
                      </a:endParaRPr>
                    </a:p>
                  </a:txBody>
                  <a:tcPr marL="125702" marR="125702" marT="62852" marB="62852" anchor="ctr"/>
                </a:tc>
                <a:tc>
                  <a:txBody>
                    <a:bodyPr/>
                    <a:lstStyle/>
                    <a:p>
                      <a:pPr algn="l" fontAlgn="ctr">
                        <a:buNone/>
                      </a:pPr>
                      <a:r>
                        <a:rPr lang="pt-BR" sz="2500" b="0" u="none" strike="noStrike" dirty="0">
                          <a:effectLst/>
                        </a:rPr>
                        <a:t>Dúvidas quanto aos fatos e autoria</a:t>
                      </a:r>
                      <a:endParaRPr lang="pt-BR" sz="2500" b="0" i="0" u="none" strike="noStrike" dirty="0">
                        <a:effectLst/>
                        <a:latin typeface="Arial" panose="020B0604020202020204" pitchFamily="34" charset="0"/>
                      </a:endParaRPr>
                    </a:p>
                  </a:txBody>
                  <a:tcPr marL="125702" marR="125702" marT="62852" marB="62852" anchor="ctr"/>
                </a:tc>
                <a:extLst>
                  <a:ext uri="{0D108BD9-81ED-4DB2-BD59-A6C34878D82A}">
                    <a16:rowId xmlns:a16="http://schemas.microsoft.com/office/drawing/2014/main" val="1053500869"/>
                  </a:ext>
                </a:extLst>
              </a:tr>
            </a:tbl>
          </a:graphicData>
        </a:graphic>
      </p:graphicFrame>
      <p:pic>
        <p:nvPicPr>
          <p:cNvPr id="5" name="Imagem 4">
            <a:extLst>
              <a:ext uri="{FF2B5EF4-FFF2-40B4-BE49-F238E27FC236}">
                <a16:creationId xmlns:a16="http://schemas.microsoft.com/office/drawing/2014/main" id="{38CC4A44-D32A-F121-31A3-D5658F7A7B0C}"/>
              </a:ext>
            </a:extLst>
          </p:cNvPr>
          <p:cNvPicPr>
            <a:picLocks noChangeAspect="1"/>
          </p:cNvPicPr>
          <p:nvPr/>
        </p:nvPicPr>
        <p:blipFill>
          <a:blip r:embed="rId4"/>
          <a:stretch>
            <a:fillRect/>
          </a:stretch>
        </p:blipFill>
        <p:spPr>
          <a:xfrm>
            <a:off x="368807" y="2626686"/>
            <a:ext cx="3000794" cy="1705213"/>
          </a:xfrm>
          <a:prstGeom prst="rect">
            <a:avLst/>
          </a:prstGeom>
        </p:spPr>
      </p:pic>
    </p:spTree>
    <p:extLst>
      <p:ext uri="{BB962C8B-B14F-4D97-AF65-F5344CB8AC3E}">
        <p14:creationId xmlns:p14="http://schemas.microsoft.com/office/powerpoint/2010/main" val="33634442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E3103451-B119-4D42-27F8-532E6BC97C21}"/>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B36C317F-EB2E-9F5A-D367-C22E0B19EB16}"/>
              </a:ext>
            </a:extLst>
          </p:cNvPr>
          <p:cNvSpPr txBox="1"/>
          <p:nvPr/>
        </p:nvSpPr>
        <p:spPr>
          <a:xfrm>
            <a:off x="1865784" y="6309320"/>
            <a:ext cx="8460432" cy="261610"/>
          </a:xfrm>
          <a:prstGeom prst="rect">
            <a:avLst/>
          </a:prstGeom>
          <a:noFill/>
        </p:spPr>
        <p:txBody>
          <a:bodyPr wrap="square">
            <a:spAutoFit/>
          </a:bodyPr>
          <a:lstStyle/>
          <a:p>
            <a:r>
              <a:rPr lang="pt-BR" sz="1100" dirty="0"/>
              <a:t>/</a:t>
            </a:r>
          </a:p>
        </p:txBody>
      </p:sp>
      <p:sp>
        <p:nvSpPr>
          <p:cNvPr id="9" name="CaixaDeTexto 8">
            <a:extLst>
              <a:ext uri="{FF2B5EF4-FFF2-40B4-BE49-F238E27FC236}">
                <a16:creationId xmlns:a16="http://schemas.microsoft.com/office/drawing/2014/main" id="{823B00BD-9BE0-29F7-BA85-8B454810CF66}"/>
              </a:ext>
            </a:extLst>
          </p:cNvPr>
          <p:cNvSpPr txBox="1"/>
          <p:nvPr/>
        </p:nvSpPr>
        <p:spPr>
          <a:xfrm>
            <a:off x="858982" y="734291"/>
            <a:ext cx="9467234" cy="5139869"/>
          </a:xfrm>
          <a:prstGeom prst="rect">
            <a:avLst/>
          </a:prstGeom>
          <a:noFill/>
        </p:spPr>
        <p:txBody>
          <a:bodyPr wrap="square">
            <a:spAutoFit/>
          </a:bodyPr>
          <a:lstStyle/>
          <a:p>
            <a:endParaRPr lang="pt-BR" b="1" dirty="0"/>
          </a:p>
          <a:p>
            <a:r>
              <a:rPr lang="pt-BR" b="1" dirty="0"/>
              <a:t>SINDICÂNCIA: PROCEDIMENTO</a:t>
            </a:r>
          </a:p>
          <a:p>
            <a:br>
              <a:rPr lang="pt-BR" dirty="0"/>
            </a:br>
            <a:endParaRPr lang="pt-BR" dirty="0"/>
          </a:p>
          <a:p>
            <a:r>
              <a:rPr lang="pt-BR" b="1" dirty="0"/>
              <a:t>Sindicância: procedimento (conceito e natureza jurídica)</a:t>
            </a:r>
          </a:p>
          <a:p>
            <a:r>
              <a:rPr lang="pt-BR" dirty="0"/>
              <a:t>A </a:t>
            </a:r>
            <a:r>
              <a:rPr lang="pt-BR" b="1" dirty="0"/>
              <a:t>sindicância – procedimento</a:t>
            </a:r>
            <a:r>
              <a:rPr lang="pt-BR" dirty="0"/>
              <a:t> é o </a:t>
            </a:r>
            <a:r>
              <a:rPr lang="pt-BR" b="1" dirty="0"/>
              <a:t>instrumento administrativo preliminar</a:t>
            </a:r>
            <a:r>
              <a:rPr lang="pt-BR" dirty="0"/>
              <a:t>, de natureza </a:t>
            </a:r>
            <a:r>
              <a:rPr lang="pt-BR" b="1" dirty="0"/>
              <a:t>investigativa e não punitiva</a:t>
            </a:r>
            <a:r>
              <a:rPr lang="pt-BR" dirty="0"/>
              <a:t>, destinado a </a:t>
            </a:r>
            <a:r>
              <a:rPr lang="pt-BR" b="1" dirty="0"/>
              <a:t>esclarecer fatos</a:t>
            </a:r>
            <a:r>
              <a:rPr lang="pt-BR" dirty="0"/>
              <a:t>, apurar circunstâncias e subsidiar a decisão da autoridade quanto às providências cabíveis.</a:t>
            </a:r>
          </a:p>
          <a:p>
            <a:r>
              <a:rPr lang="pt-BR" b="1" dirty="0"/>
              <a:t>Características centrais:</a:t>
            </a:r>
            <a:endParaRPr lang="pt-BR" dirty="0"/>
          </a:p>
          <a:p>
            <a:r>
              <a:rPr lang="pt-BR" dirty="0"/>
              <a:t>Natureza </a:t>
            </a:r>
            <a:r>
              <a:rPr lang="pt-BR" b="1" dirty="0"/>
              <a:t>inquisitorial</a:t>
            </a:r>
            <a:r>
              <a:rPr lang="pt-BR" dirty="0"/>
              <a:t> (não sancionatória);</a:t>
            </a:r>
          </a:p>
          <a:p>
            <a:r>
              <a:rPr lang="pt-BR" dirty="0"/>
              <a:t>Ausência de imputação formal;</a:t>
            </a:r>
          </a:p>
          <a:p>
            <a:r>
              <a:rPr lang="pt-BR" dirty="0"/>
              <a:t>Finalidade de </a:t>
            </a:r>
            <a:r>
              <a:rPr lang="pt-BR" b="1" dirty="0"/>
              <a:t>formação de juízo preliminar</a:t>
            </a:r>
            <a:r>
              <a:rPr lang="pt-BR" dirty="0"/>
              <a:t>;</a:t>
            </a:r>
          </a:p>
          <a:p>
            <a:r>
              <a:rPr lang="pt-BR" dirty="0"/>
              <a:t>Atuação orientada pela busca da </a:t>
            </a:r>
            <a:r>
              <a:rPr lang="pt-BR" b="1" dirty="0"/>
              <a:t>verdade material</a:t>
            </a:r>
            <a:r>
              <a:rPr lang="pt-BR" dirty="0"/>
              <a:t>.</a:t>
            </a:r>
          </a:p>
          <a:p>
            <a:r>
              <a:rPr lang="pt-BR" dirty="0"/>
              <a:t>📌 A sindicância procedimento </a:t>
            </a:r>
            <a:r>
              <a:rPr lang="pt-BR" b="1" dirty="0"/>
              <a:t>não gera sanção</a:t>
            </a:r>
            <a:r>
              <a:rPr lang="pt-BR" dirty="0"/>
              <a:t> e </a:t>
            </a:r>
            <a:r>
              <a:rPr lang="pt-BR" b="1" dirty="0"/>
              <a:t>não equivale a PAD</a:t>
            </a:r>
            <a:r>
              <a:rPr lang="pt-BR" dirty="0"/>
              <a:t>.</a:t>
            </a:r>
          </a:p>
          <a:p>
            <a:pPr marL="285750" indent="-285750">
              <a:buFont typeface="Arial" panose="020B0604020202020204" pitchFamily="34" charset="0"/>
              <a:buChar char="•"/>
            </a:pPr>
            <a:endParaRPr lang="pt-BR" i="0" dirty="0">
              <a:effectLst/>
            </a:endParaRPr>
          </a:p>
          <a:p>
            <a:endParaRPr lang="pt-BR" dirty="0"/>
          </a:p>
          <a:p>
            <a:endParaRPr lang="pt-BR" b="1" i="0" dirty="0">
              <a:effectLst/>
            </a:endParaRPr>
          </a:p>
          <a:p>
            <a:endParaRPr lang="pt-BR" sz="2200" b="0" i="0" dirty="0">
              <a:effectLst/>
            </a:endParaRPr>
          </a:p>
        </p:txBody>
      </p:sp>
    </p:spTree>
    <p:extLst>
      <p:ext uri="{BB962C8B-B14F-4D97-AF65-F5344CB8AC3E}">
        <p14:creationId xmlns:p14="http://schemas.microsoft.com/office/powerpoint/2010/main" val="3033758825"/>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8C8584F8-7468-7093-038B-EFADE9BA76F6}"/>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0A46944B-7617-924D-B702-15D425698099}"/>
              </a:ext>
            </a:extLst>
          </p:cNvPr>
          <p:cNvSpPr txBox="1"/>
          <p:nvPr/>
        </p:nvSpPr>
        <p:spPr>
          <a:xfrm>
            <a:off x="1865784" y="6309320"/>
            <a:ext cx="8460432" cy="261610"/>
          </a:xfrm>
          <a:prstGeom prst="rect">
            <a:avLst/>
          </a:prstGeom>
          <a:noFill/>
        </p:spPr>
        <p:txBody>
          <a:bodyPr wrap="square">
            <a:spAutoFit/>
          </a:bodyPr>
          <a:lstStyle/>
          <a:p>
            <a:r>
              <a:rPr lang="pt-BR" sz="1100" dirty="0"/>
              <a:t>/</a:t>
            </a:r>
          </a:p>
        </p:txBody>
      </p:sp>
      <p:sp>
        <p:nvSpPr>
          <p:cNvPr id="9" name="CaixaDeTexto 8">
            <a:extLst>
              <a:ext uri="{FF2B5EF4-FFF2-40B4-BE49-F238E27FC236}">
                <a16:creationId xmlns:a16="http://schemas.microsoft.com/office/drawing/2014/main" id="{2F25E2C3-F492-7D06-25DC-3291E05E872F}"/>
              </a:ext>
            </a:extLst>
          </p:cNvPr>
          <p:cNvSpPr txBox="1"/>
          <p:nvPr/>
        </p:nvSpPr>
        <p:spPr>
          <a:xfrm>
            <a:off x="858982" y="734291"/>
            <a:ext cx="9467234" cy="5139869"/>
          </a:xfrm>
          <a:prstGeom prst="rect">
            <a:avLst/>
          </a:prstGeom>
          <a:noFill/>
        </p:spPr>
        <p:txBody>
          <a:bodyPr wrap="square">
            <a:spAutoFit/>
          </a:bodyPr>
          <a:lstStyle/>
          <a:p>
            <a:endParaRPr lang="pt-BR" b="1" dirty="0"/>
          </a:p>
          <a:p>
            <a:r>
              <a:rPr lang="pt-BR" b="1" dirty="0"/>
              <a:t>SINDICÂNCIA: PROCEDIMENTO</a:t>
            </a:r>
          </a:p>
          <a:p>
            <a:br>
              <a:rPr lang="pt-BR" dirty="0"/>
            </a:br>
            <a:endParaRPr lang="pt-BR" dirty="0"/>
          </a:p>
          <a:p>
            <a:r>
              <a:rPr lang="pt-BR" b="1" dirty="0"/>
              <a:t>Sindicância: procedimento (conceito e natureza jurídica)</a:t>
            </a:r>
          </a:p>
          <a:p>
            <a:r>
              <a:rPr lang="pt-BR" dirty="0"/>
              <a:t>A </a:t>
            </a:r>
            <a:r>
              <a:rPr lang="pt-BR" b="1" dirty="0"/>
              <a:t>sindicância – procedimento</a:t>
            </a:r>
            <a:r>
              <a:rPr lang="pt-BR" dirty="0"/>
              <a:t> é o </a:t>
            </a:r>
            <a:r>
              <a:rPr lang="pt-BR" b="1" dirty="0"/>
              <a:t>instrumento administrativo preliminar</a:t>
            </a:r>
            <a:r>
              <a:rPr lang="pt-BR" dirty="0"/>
              <a:t>, de natureza </a:t>
            </a:r>
            <a:r>
              <a:rPr lang="pt-BR" b="1" dirty="0"/>
              <a:t>investigativa e não punitiva</a:t>
            </a:r>
            <a:r>
              <a:rPr lang="pt-BR" dirty="0"/>
              <a:t>, destinado a </a:t>
            </a:r>
            <a:r>
              <a:rPr lang="pt-BR" b="1" dirty="0"/>
              <a:t>esclarecer fatos</a:t>
            </a:r>
            <a:r>
              <a:rPr lang="pt-BR" dirty="0"/>
              <a:t>, apurar circunstâncias e subsidiar a decisão da autoridade quanto às providências cabíveis.</a:t>
            </a:r>
          </a:p>
          <a:p>
            <a:r>
              <a:rPr lang="pt-BR" b="1" dirty="0"/>
              <a:t>Características centrais:</a:t>
            </a:r>
            <a:endParaRPr lang="pt-BR" dirty="0"/>
          </a:p>
          <a:p>
            <a:r>
              <a:rPr lang="pt-BR" dirty="0"/>
              <a:t>Natureza </a:t>
            </a:r>
            <a:r>
              <a:rPr lang="pt-BR" b="1" dirty="0"/>
              <a:t>inquisitorial</a:t>
            </a:r>
            <a:r>
              <a:rPr lang="pt-BR" dirty="0"/>
              <a:t> (não sancionatória);</a:t>
            </a:r>
          </a:p>
          <a:p>
            <a:r>
              <a:rPr lang="pt-BR" dirty="0"/>
              <a:t>Ausência de imputação formal;</a:t>
            </a:r>
          </a:p>
          <a:p>
            <a:r>
              <a:rPr lang="pt-BR" dirty="0"/>
              <a:t>Finalidade de </a:t>
            </a:r>
            <a:r>
              <a:rPr lang="pt-BR" b="1" dirty="0"/>
              <a:t>formação de juízo preliminar</a:t>
            </a:r>
            <a:r>
              <a:rPr lang="pt-BR" dirty="0"/>
              <a:t>;</a:t>
            </a:r>
          </a:p>
          <a:p>
            <a:r>
              <a:rPr lang="pt-BR" dirty="0"/>
              <a:t>Atuação orientada pela busca da </a:t>
            </a:r>
            <a:r>
              <a:rPr lang="pt-BR" b="1" dirty="0"/>
              <a:t>verdade material</a:t>
            </a:r>
            <a:r>
              <a:rPr lang="pt-BR" dirty="0"/>
              <a:t>.</a:t>
            </a:r>
          </a:p>
          <a:p>
            <a:r>
              <a:rPr lang="pt-BR" dirty="0"/>
              <a:t>📌 A sindicância procedimento </a:t>
            </a:r>
            <a:r>
              <a:rPr lang="pt-BR" b="1" dirty="0"/>
              <a:t>não gera sanção</a:t>
            </a:r>
            <a:r>
              <a:rPr lang="pt-BR" dirty="0"/>
              <a:t> e </a:t>
            </a:r>
            <a:r>
              <a:rPr lang="pt-BR" b="1" dirty="0"/>
              <a:t>não equivale a PAD</a:t>
            </a:r>
            <a:r>
              <a:rPr lang="pt-BR" dirty="0"/>
              <a:t>.</a:t>
            </a:r>
          </a:p>
          <a:p>
            <a:pPr marL="285750" indent="-285750">
              <a:buFont typeface="Arial" panose="020B0604020202020204" pitchFamily="34" charset="0"/>
              <a:buChar char="•"/>
            </a:pPr>
            <a:endParaRPr lang="pt-BR" i="0" dirty="0">
              <a:effectLst/>
            </a:endParaRPr>
          </a:p>
          <a:p>
            <a:endParaRPr lang="pt-BR" dirty="0"/>
          </a:p>
          <a:p>
            <a:endParaRPr lang="pt-BR" b="1" i="0" dirty="0">
              <a:effectLst/>
            </a:endParaRPr>
          </a:p>
          <a:p>
            <a:endParaRPr lang="pt-BR" sz="2200" b="0" i="0" dirty="0">
              <a:effectLst/>
            </a:endParaRPr>
          </a:p>
        </p:txBody>
      </p:sp>
    </p:spTree>
    <p:extLst>
      <p:ext uri="{BB962C8B-B14F-4D97-AF65-F5344CB8AC3E}">
        <p14:creationId xmlns:p14="http://schemas.microsoft.com/office/powerpoint/2010/main" val="2493446394"/>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DDF2AEAB-513B-B654-F764-0DC33C587CBC}"/>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D70BF510-A283-6E44-604A-D7B144C5C31A}"/>
              </a:ext>
            </a:extLst>
          </p:cNvPr>
          <p:cNvSpPr txBox="1"/>
          <p:nvPr/>
        </p:nvSpPr>
        <p:spPr>
          <a:xfrm>
            <a:off x="1865784" y="6309320"/>
            <a:ext cx="8460432" cy="261610"/>
          </a:xfrm>
          <a:prstGeom prst="rect">
            <a:avLst/>
          </a:prstGeom>
          <a:noFill/>
        </p:spPr>
        <p:txBody>
          <a:bodyPr wrap="square">
            <a:spAutoFit/>
          </a:bodyPr>
          <a:lstStyle/>
          <a:p>
            <a:r>
              <a:rPr lang="pt-BR" sz="1100" dirty="0"/>
              <a:t>/</a:t>
            </a:r>
          </a:p>
        </p:txBody>
      </p:sp>
      <p:sp>
        <p:nvSpPr>
          <p:cNvPr id="9" name="CaixaDeTexto 8">
            <a:extLst>
              <a:ext uri="{FF2B5EF4-FFF2-40B4-BE49-F238E27FC236}">
                <a16:creationId xmlns:a16="http://schemas.microsoft.com/office/drawing/2014/main" id="{79354EB6-954F-608E-37B6-A1DBD93FA6FB}"/>
              </a:ext>
            </a:extLst>
          </p:cNvPr>
          <p:cNvSpPr txBox="1"/>
          <p:nvPr/>
        </p:nvSpPr>
        <p:spPr>
          <a:xfrm>
            <a:off x="858982" y="734291"/>
            <a:ext cx="9467234" cy="4585871"/>
          </a:xfrm>
          <a:prstGeom prst="rect">
            <a:avLst/>
          </a:prstGeom>
          <a:noFill/>
        </p:spPr>
        <p:txBody>
          <a:bodyPr wrap="square">
            <a:spAutoFit/>
          </a:bodyPr>
          <a:lstStyle/>
          <a:p>
            <a:endParaRPr lang="pt-BR" b="1" dirty="0"/>
          </a:p>
          <a:p>
            <a:r>
              <a:rPr lang="pt-BR" b="1" dirty="0"/>
              <a:t>Fundamento teórico e função no sistema disciplinar</a:t>
            </a:r>
          </a:p>
          <a:p>
            <a:r>
              <a:rPr lang="pt-BR" dirty="0"/>
              <a:t>Do ponto de vista teórico, a sindicância procedimento cumpre papel essencial de </a:t>
            </a:r>
            <a:r>
              <a:rPr lang="pt-BR" b="1" dirty="0"/>
              <a:t>racionalização do poder punitivo</a:t>
            </a:r>
            <a:r>
              <a:rPr lang="pt-BR" dirty="0"/>
              <a:t>, evitando instaurações prematuras de processos disciplinares.</a:t>
            </a:r>
          </a:p>
          <a:p>
            <a:r>
              <a:rPr lang="pt-BR" b="1" dirty="0"/>
              <a:t>Funções principais:</a:t>
            </a:r>
            <a:endParaRPr lang="pt-BR" dirty="0"/>
          </a:p>
          <a:p>
            <a:r>
              <a:rPr lang="pt-BR" dirty="0"/>
              <a:t>Distinguir </a:t>
            </a:r>
            <a:r>
              <a:rPr lang="pt-BR" b="1" dirty="0"/>
              <a:t>impropriedade formal</a:t>
            </a:r>
            <a:r>
              <a:rPr lang="pt-BR" dirty="0"/>
              <a:t> de infração relevante;</a:t>
            </a:r>
          </a:p>
          <a:p>
            <a:r>
              <a:rPr lang="pt-BR" dirty="0"/>
              <a:t>Avaliar </a:t>
            </a:r>
            <a:r>
              <a:rPr lang="pt-BR" b="1" dirty="0"/>
              <a:t>tipicidade material</a:t>
            </a:r>
            <a:r>
              <a:rPr lang="pt-BR" dirty="0"/>
              <a:t> e gravidade da conduta;</a:t>
            </a:r>
          </a:p>
          <a:p>
            <a:r>
              <a:rPr lang="pt-BR" dirty="0"/>
              <a:t>Identificar autoria (quando possível);</a:t>
            </a:r>
          </a:p>
          <a:p>
            <a:r>
              <a:rPr lang="pt-BR" dirty="0"/>
              <a:t>Proteger o servidor contra apurações desnecessárias;</a:t>
            </a:r>
          </a:p>
          <a:p>
            <a:r>
              <a:rPr lang="pt-BR" dirty="0"/>
              <a:t>Preservar a eficiência administrativa.</a:t>
            </a:r>
          </a:p>
          <a:p>
            <a:r>
              <a:rPr lang="pt-BR" dirty="0"/>
              <a:t>📌 A sindicância procedimento é expressão dos princípios da </a:t>
            </a:r>
            <a:r>
              <a:rPr lang="pt-BR" b="1" dirty="0"/>
              <a:t>proporcionalidade, razoabilidade e eficiência</a:t>
            </a:r>
            <a:r>
              <a:rPr lang="pt-BR" dirty="0"/>
              <a:t>.</a:t>
            </a:r>
          </a:p>
          <a:p>
            <a:pPr marL="285750" indent="-285750">
              <a:buFont typeface="Arial" panose="020B0604020202020204" pitchFamily="34" charset="0"/>
              <a:buChar char="•"/>
            </a:pPr>
            <a:endParaRPr lang="pt-BR" i="0" dirty="0">
              <a:effectLst/>
            </a:endParaRPr>
          </a:p>
          <a:p>
            <a:endParaRPr lang="pt-BR" dirty="0"/>
          </a:p>
          <a:p>
            <a:endParaRPr lang="pt-BR" b="1" i="0" dirty="0">
              <a:effectLst/>
            </a:endParaRPr>
          </a:p>
          <a:p>
            <a:endParaRPr lang="pt-BR" sz="2200" b="0" i="0" dirty="0">
              <a:effectLst/>
            </a:endParaRPr>
          </a:p>
        </p:txBody>
      </p:sp>
    </p:spTree>
    <p:extLst>
      <p:ext uri="{BB962C8B-B14F-4D97-AF65-F5344CB8AC3E}">
        <p14:creationId xmlns:p14="http://schemas.microsoft.com/office/powerpoint/2010/main" val="1193367494"/>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BBDE48B2-E776-B86D-E489-1B49403BA368}"/>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ED635157-E3F9-DBBD-2507-EF2732E69752}"/>
              </a:ext>
            </a:extLst>
          </p:cNvPr>
          <p:cNvSpPr txBox="1"/>
          <p:nvPr/>
        </p:nvSpPr>
        <p:spPr>
          <a:xfrm>
            <a:off x="1865784" y="6309320"/>
            <a:ext cx="8460432" cy="261610"/>
          </a:xfrm>
          <a:prstGeom prst="rect">
            <a:avLst/>
          </a:prstGeom>
          <a:noFill/>
        </p:spPr>
        <p:txBody>
          <a:bodyPr wrap="square">
            <a:spAutoFit/>
          </a:bodyPr>
          <a:lstStyle/>
          <a:p>
            <a:r>
              <a:rPr lang="pt-BR" sz="1100" dirty="0"/>
              <a:t>/</a:t>
            </a:r>
          </a:p>
        </p:txBody>
      </p:sp>
      <p:sp>
        <p:nvSpPr>
          <p:cNvPr id="9" name="CaixaDeTexto 8">
            <a:extLst>
              <a:ext uri="{FF2B5EF4-FFF2-40B4-BE49-F238E27FC236}">
                <a16:creationId xmlns:a16="http://schemas.microsoft.com/office/drawing/2014/main" id="{9FECBBA9-BD0D-896E-5C51-0B0F1E472541}"/>
              </a:ext>
            </a:extLst>
          </p:cNvPr>
          <p:cNvSpPr txBox="1"/>
          <p:nvPr/>
        </p:nvSpPr>
        <p:spPr>
          <a:xfrm>
            <a:off x="256674" y="705853"/>
            <a:ext cx="11935326" cy="4462760"/>
          </a:xfrm>
          <a:prstGeom prst="rect">
            <a:avLst/>
          </a:prstGeom>
          <a:noFill/>
        </p:spPr>
        <p:txBody>
          <a:bodyPr wrap="square">
            <a:spAutoFit/>
          </a:bodyPr>
          <a:lstStyle/>
          <a:p>
            <a:r>
              <a:rPr lang="pt-BR" sz="2400" b="1" dirty="0"/>
              <a:t>Quando instaurar sindicância procedimento (exemplos)</a:t>
            </a:r>
          </a:p>
          <a:p>
            <a:r>
              <a:rPr lang="pt-BR" sz="2400" dirty="0"/>
              <a:t>A sindicância procedimento é indicada quando </a:t>
            </a:r>
            <a:r>
              <a:rPr lang="pt-BR" sz="2400" b="1" dirty="0"/>
              <a:t>os fatos ainda não estão suficientemente esclarecidos</a:t>
            </a:r>
            <a:r>
              <a:rPr lang="pt-BR" sz="2400" dirty="0"/>
              <a:t> ou quando há dúvida sobre a relevância disciplinar.</a:t>
            </a:r>
          </a:p>
          <a:p>
            <a:r>
              <a:rPr lang="pt-BR" sz="2400" b="1" dirty="0"/>
              <a:t>Exemplos práticos:</a:t>
            </a:r>
            <a:endParaRPr lang="pt-BR" sz="2400" dirty="0"/>
          </a:p>
          <a:p>
            <a:r>
              <a:rPr lang="pt-BR" sz="2400" dirty="0"/>
              <a:t>Representação genérica, sem indicação clara de autoria;</a:t>
            </a:r>
          </a:p>
          <a:p>
            <a:r>
              <a:rPr lang="pt-BR" sz="2400" dirty="0"/>
              <a:t>Notícia de irregularidade baseada em indícios iniciais;</a:t>
            </a:r>
          </a:p>
          <a:p>
            <a:r>
              <a:rPr lang="pt-BR" sz="2400" dirty="0"/>
              <a:t>Suspeita de falha funcional que pode ser </a:t>
            </a:r>
            <a:r>
              <a:rPr lang="pt-BR" sz="2400" b="1" dirty="0"/>
              <a:t>mero erro formal</a:t>
            </a:r>
            <a:r>
              <a:rPr lang="pt-BR" sz="2400" dirty="0"/>
              <a:t>;</a:t>
            </a:r>
          </a:p>
          <a:p>
            <a:r>
              <a:rPr lang="pt-BR" sz="2400" dirty="0"/>
              <a:t>Necessidade de verificar documentos, sistemas ou fluxos internos;</a:t>
            </a:r>
          </a:p>
          <a:p>
            <a:r>
              <a:rPr lang="pt-BR" sz="2400" dirty="0"/>
              <a:t>Dúvida entre saneamento administrativo ou apuração disciplinar.</a:t>
            </a:r>
          </a:p>
          <a:p>
            <a:r>
              <a:rPr lang="pt-BR" sz="2400" dirty="0"/>
              <a:t>📌 Evita-se, assim, a abertura direta de PAD sem base mínima.</a:t>
            </a:r>
          </a:p>
          <a:p>
            <a:endParaRPr lang="pt-BR" sz="2200" b="1" i="0" dirty="0">
              <a:effectLst/>
            </a:endParaRPr>
          </a:p>
          <a:p>
            <a:endParaRPr lang="pt-BR" sz="2200" b="0" i="0" dirty="0">
              <a:effectLst/>
            </a:endParaRPr>
          </a:p>
        </p:txBody>
      </p:sp>
    </p:spTree>
    <p:extLst>
      <p:ext uri="{BB962C8B-B14F-4D97-AF65-F5344CB8AC3E}">
        <p14:creationId xmlns:p14="http://schemas.microsoft.com/office/powerpoint/2010/main" val="2857833405"/>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BDAC5B6-20CE-447F-8BA1-F2274AC7A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10">
            <a:extLst>
              <a:ext uri="{FF2B5EF4-FFF2-40B4-BE49-F238E27FC236}">
                <a16:creationId xmlns:a16="http://schemas.microsoft.com/office/drawing/2014/main" id="{D1D22B31-BF8F-446B-9009-8A251FB17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3094406 w 12192000"/>
              <a:gd name="connsiteY0" fmla="*/ 283966 h 6858000"/>
              <a:gd name="connsiteX1" fmla="*/ 3038833 w 12192000"/>
              <a:gd name="connsiteY1" fmla="*/ 309661 h 6858000"/>
              <a:gd name="connsiteX2" fmla="*/ 3348384 w 12192000"/>
              <a:gd name="connsiteY2" fmla="*/ 406000 h 6858000"/>
              <a:gd name="connsiteX3" fmla="*/ 2864309 w 12192000"/>
              <a:gd name="connsiteY3" fmla="*/ 355295 h 6858000"/>
              <a:gd name="connsiteX4" fmla="*/ 2856039 w 12192000"/>
              <a:gd name="connsiteY4" fmla="*/ 388058 h 6858000"/>
              <a:gd name="connsiteX5" fmla="*/ 3405794 w 12192000"/>
              <a:gd name="connsiteY5" fmla="*/ 512089 h 6858000"/>
              <a:gd name="connsiteX6" fmla="*/ 3356651 w 12192000"/>
              <a:gd name="connsiteY6" fmla="*/ 531204 h 6858000"/>
              <a:gd name="connsiteX7" fmla="*/ 3064552 w 12192000"/>
              <a:gd name="connsiteY7" fmla="*/ 483228 h 6858000"/>
              <a:gd name="connsiteX8" fmla="*/ 3005765 w 12192000"/>
              <a:gd name="connsiteY8" fmla="*/ 495708 h 6858000"/>
              <a:gd name="connsiteX9" fmla="*/ 3034700 w 12192000"/>
              <a:gd name="connsiteY9" fmla="*/ 553823 h 6858000"/>
              <a:gd name="connsiteX10" fmla="*/ 3161459 w 12192000"/>
              <a:gd name="connsiteY10" fmla="*/ 576445 h 6858000"/>
              <a:gd name="connsiteX11" fmla="*/ 3358949 w 12192000"/>
              <a:gd name="connsiteY11" fmla="*/ 712961 h 6858000"/>
              <a:gd name="connsiteX12" fmla="*/ 3059960 w 12192000"/>
              <a:gd name="connsiteY12" fmla="*/ 696576 h 6858000"/>
              <a:gd name="connsiteX13" fmla="*/ 3007143 w 12192000"/>
              <a:gd name="connsiteY13" fmla="*/ 729732 h 6858000"/>
              <a:gd name="connsiteX14" fmla="*/ 2986935 w 12192000"/>
              <a:gd name="connsiteY14" fmla="*/ 772635 h 6858000"/>
              <a:gd name="connsiteX15" fmla="*/ 2871197 w 12192000"/>
              <a:gd name="connsiteY15" fmla="*/ 808127 h 6858000"/>
              <a:gd name="connsiteX16" fmla="*/ 3053071 w 12192000"/>
              <a:gd name="connsiteY16" fmla="*/ 847913 h 6858000"/>
              <a:gd name="connsiteX17" fmla="*/ 2858796 w 12192000"/>
              <a:gd name="connsiteY17" fmla="*/ 847913 h 6858000"/>
              <a:gd name="connsiteX18" fmla="*/ 2635588 w 12192000"/>
              <a:gd name="connsiteY18" fmla="*/ 820611 h 6858000"/>
              <a:gd name="connsiteX19" fmla="*/ 2397683 w 12192000"/>
              <a:gd name="connsiteY19" fmla="*/ 829190 h 6858000"/>
              <a:gd name="connsiteX20" fmla="*/ 1921874 w 12192000"/>
              <a:gd name="connsiteY20" fmla="*/ 778877 h 6858000"/>
              <a:gd name="connsiteX21" fmla="*/ 1695450 w 12192000"/>
              <a:gd name="connsiteY21" fmla="*/ 782386 h 6858000"/>
              <a:gd name="connsiteX22" fmla="*/ 2954324 w 12192000"/>
              <a:gd name="connsiteY22" fmla="*/ 1120940 h 6858000"/>
              <a:gd name="connsiteX23" fmla="*/ 2890028 w 12192000"/>
              <a:gd name="connsiteY23" fmla="*/ 1195435 h 6858000"/>
              <a:gd name="connsiteX24" fmla="*/ 3153652 w 12192000"/>
              <a:gd name="connsiteY24" fmla="*/ 1276563 h 6858000"/>
              <a:gd name="connsiteX25" fmla="*/ 3218410 w 12192000"/>
              <a:gd name="connsiteY25" fmla="*/ 1356911 h 6858000"/>
              <a:gd name="connsiteX26" fmla="*/ 3137118 w 12192000"/>
              <a:gd name="connsiteY26" fmla="*/ 1349891 h 6858000"/>
              <a:gd name="connsiteX27" fmla="*/ 3067309 w 12192000"/>
              <a:gd name="connsiteY27" fmla="*/ 1365102 h 6858000"/>
              <a:gd name="connsiteX28" fmla="*/ 3096243 w 12192000"/>
              <a:gd name="connsiteY28" fmla="*/ 1467292 h 6858000"/>
              <a:gd name="connsiteX29" fmla="*/ 3468716 w 12192000"/>
              <a:gd name="connsiteY29" fmla="*/ 1599125 h 6858000"/>
              <a:gd name="connsiteX30" fmla="*/ 3502241 w 12192000"/>
              <a:gd name="connsiteY30" fmla="*/ 1642029 h 6858000"/>
              <a:gd name="connsiteX31" fmla="*/ 3457692 w 12192000"/>
              <a:gd name="connsiteY31" fmla="*/ 1672453 h 6858000"/>
              <a:gd name="connsiteX32" fmla="*/ 3337362 w 12192000"/>
              <a:gd name="connsiteY32" fmla="*/ 1688053 h 6858000"/>
              <a:gd name="connsiteX33" fmla="*/ 3505915 w 12192000"/>
              <a:gd name="connsiteY33" fmla="*/ 1834318 h 6858000"/>
              <a:gd name="connsiteX34" fmla="*/ 3567458 w 12192000"/>
              <a:gd name="connsiteY34" fmla="*/ 1874880 h 6858000"/>
              <a:gd name="connsiteX35" fmla="*/ 3672634 w 12192000"/>
              <a:gd name="connsiteY35" fmla="*/ 1937678 h 6858000"/>
              <a:gd name="connsiteX36" fmla="*/ 3674470 w 12192000"/>
              <a:gd name="connsiteY36" fmla="*/ 1956789 h 6858000"/>
              <a:gd name="connsiteX37" fmla="*/ 3531176 w 12192000"/>
              <a:gd name="connsiteY37" fmla="*/ 2024266 h 6858000"/>
              <a:gd name="connsiteX38" fmla="*/ 3272604 w 12192000"/>
              <a:gd name="connsiteY38" fmla="*/ 2005933 h 6858000"/>
              <a:gd name="connsiteX39" fmla="*/ 3654720 w 12192000"/>
              <a:gd name="connsiteY39" fmla="*/ 2106564 h 6858000"/>
              <a:gd name="connsiteX40" fmla="*/ 2417892 w 12192000"/>
              <a:gd name="connsiteY40" fmla="*/ 1866690 h 6858000"/>
              <a:gd name="connsiteX41" fmla="*/ 2496888 w 12192000"/>
              <a:gd name="connsiteY41" fmla="*/ 1929487 h 6858000"/>
              <a:gd name="connsiteX42" fmla="*/ 2929526 w 12192000"/>
              <a:gd name="connsiteY42" fmla="*/ 2094862 h 6858000"/>
              <a:gd name="connsiteX43" fmla="*/ 3052152 w 12192000"/>
              <a:gd name="connsiteY43" fmla="*/ 2198613 h 6858000"/>
              <a:gd name="connsiteX44" fmla="*/ 3180748 w 12192000"/>
              <a:gd name="connsiteY44" fmla="*/ 2255948 h 6858000"/>
              <a:gd name="connsiteX45" fmla="*/ 3361244 w 12192000"/>
              <a:gd name="connsiteY45" fmla="*/ 2254777 h 6858000"/>
              <a:gd name="connsiteX46" fmla="*/ 3489382 w 12192000"/>
              <a:gd name="connsiteY46" fmla="*/ 2342926 h 6858000"/>
              <a:gd name="connsiteX47" fmla="*/ 3355733 w 12192000"/>
              <a:gd name="connsiteY47" fmla="*/ 2361649 h 6858000"/>
              <a:gd name="connsiteX48" fmla="*/ 3199121 w 12192000"/>
              <a:gd name="connsiteY48" fmla="*/ 2347216 h 6858000"/>
              <a:gd name="connsiteX49" fmla="*/ 2861091 w 12192000"/>
              <a:gd name="connsiteY49" fmla="*/ 2351896 h 6858000"/>
              <a:gd name="connsiteX50" fmla="*/ 2667278 w 12192000"/>
              <a:gd name="connsiteY50" fmla="*/ 2369058 h 6858000"/>
              <a:gd name="connsiteX51" fmla="*/ 2221781 w 12192000"/>
              <a:gd name="connsiteY51" fmla="*/ 2339805 h 6858000"/>
              <a:gd name="connsiteX52" fmla="*/ 2247961 w 12192000"/>
              <a:gd name="connsiteY52" fmla="*/ 2414693 h 6858000"/>
              <a:gd name="connsiteX53" fmla="*/ 2231425 w 12192000"/>
              <a:gd name="connsiteY53" fmla="*/ 2479828 h 6858000"/>
              <a:gd name="connsiteX54" fmla="*/ 2224996 w 12192000"/>
              <a:gd name="connsiteY54" fmla="*/ 2621414 h 6858000"/>
              <a:gd name="connsiteX55" fmla="*/ 2229131 w 12192000"/>
              <a:gd name="connsiteY55" fmla="*/ 2644426 h 6858000"/>
              <a:gd name="connsiteX56" fmla="*/ 2129466 w 12192000"/>
              <a:gd name="connsiteY56" fmla="*/ 2659247 h 6858000"/>
              <a:gd name="connsiteX57" fmla="*/ 2723312 w 12192000"/>
              <a:gd name="connsiteY57" fmla="*/ 2953726 h 6858000"/>
              <a:gd name="connsiteX58" fmla="*/ 2326496 w 12192000"/>
              <a:gd name="connsiteY58" fmla="*/ 2878838 h 6858000"/>
              <a:gd name="connsiteX59" fmla="*/ 2272759 w 12192000"/>
              <a:gd name="connsiteY59" fmla="*/ 3002480 h 6858000"/>
              <a:gd name="connsiteX60" fmla="*/ 2459226 w 12192000"/>
              <a:gd name="connsiteY60" fmla="*/ 3112471 h 6858000"/>
              <a:gd name="connsiteX61" fmla="*/ 2528117 w 12192000"/>
              <a:gd name="connsiteY61" fmla="*/ 3330111 h 6858000"/>
              <a:gd name="connsiteX62" fmla="*/ 2494590 w 12192000"/>
              <a:gd name="connsiteY62" fmla="*/ 3529029 h 6858000"/>
              <a:gd name="connsiteX63" fmla="*/ 2414677 w 12192000"/>
              <a:gd name="connsiteY63" fmla="*/ 3592215 h 6858000"/>
              <a:gd name="connsiteX64" fmla="*/ 2298940 w 12192000"/>
              <a:gd name="connsiteY64" fmla="*/ 3705716 h 6858000"/>
              <a:gd name="connsiteX65" fmla="*/ 2227294 w 12192000"/>
              <a:gd name="connsiteY65" fmla="*/ 3775921 h 6858000"/>
              <a:gd name="connsiteX66" fmla="*/ 1978366 w 12192000"/>
              <a:gd name="connsiteY66" fmla="*/ 3748620 h 6858000"/>
              <a:gd name="connsiteX67" fmla="*/ 2310421 w 12192000"/>
              <a:gd name="connsiteY67" fmla="*/ 3926868 h 6858000"/>
              <a:gd name="connsiteX68" fmla="*/ 2041285 w 12192000"/>
              <a:gd name="connsiteY68" fmla="*/ 3904635 h 6858000"/>
              <a:gd name="connsiteX69" fmla="*/ 1953565 w 12192000"/>
              <a:gd name="connsiteY69" fmla="*/ 3917116 h 6858000"/>
              <a:gd name="connsiteX70" fmla="*/ 2003623 w 12192000"/>
              <a:gd name="connsiteY70" fmla="*/ 3974842 h 6858000"/>
              <a:gd name="connsiteX71" fmla="*/ 2201114 w 12192000"/>
              <a:gd name="connsiteY71" fmla="*/ 4072742 h 6858000"/>
              <a:gd name="connsiteX72" fmla="*/ 2608032 w 12192000"/>
              <a:gd name="connsiteY72" fmla="*/ 4337967 h 6858000"/>
              <a:gd name="connsiteX73" fmla="*/ 2213973 w 12192000"/>
              <a:gd name="connsiteY73" fmla="*/ 4216277 h 6858000"/>
              <a:gd name="connsiteX74" fmla="*/ 2629158 w 12192000"/>
              <a:gd name="connsiteY74" fmla="*/ 4488911 h 6858000"/>
              <a:gd name="connsiteX75" fmla="*/ 2721471 w 12192000"/>
              <a:gd name="connsiteY75" fmla="*/ 4579399 h 6858000"/>
              <a:gd name="connsiteX76" fmla="*/ 2907939 w 12192000"/>
              <a:gd name="connsiteY76" fmla="*/ 4804062 h 6858000"/>
              <a:gd name="connsiteX77" fmla="*/ 2898753 w 12192000"/>
              <a:gd name="connsiteY77" fmla="*/ 4829414 h 6858000"/>
              <a:gd name="connsiteX78" fmla="*/ 2683352 w 12192000"/>
              <a:gd name="connsiteY78" fmla="*/ 4793141 h 6858000"/>
              <a:gd name="connsiteX79" fmla="*/ 2962594 w 12192000"/>
              <a:gd name="connsiteY79" fmla="*/ 4981920 h 6858000"/>
              <a:gd name="connsiteX80" fmla="*/ 3251019 w 12192000"/>
              <a:gd name="connsiteY80" fmla="*/ 5127012 h 6858000"/>
              <a:gd name="connsiteX81" fmla="*/ 3046180 w 12192000"/>
              <a:gd name="connsiteY81" fmla="*/ 5104781 h 6858000"/>
              <a:gd name="connsiteX82" fmla="*/ 2764646 w 12192000"/>
              <a:gd name="connsiteY82" fmla="*/ 5021703 h 6858000"/>
              <a:gd name="connsiteX83" fmla="*/ 2666820 w 12192000"/>
              <a:gd name="connsiteY83" fmla="*/ 5052905 h 6858000"/>
              <a:gd name="connsiteX84" fmla="*/ 2933657 w 12192000"/>
              <a:gd name="connsiteY84" fmla="*/ 5190198 h 6858000"/>
              <a:gd name="connsiteX85" fmla="*/ 3086598 w 12192000"/>
              <a:gd name="connsiteY85" fmla="*/ 5253776 h 6858000"/>
              <a:gd name="connsiteX86" fmla="*/ 3147680 w 12192000"/>
              <a:gd name="connsiteY86" fmla="*/ 5302531 h 6858000"/>
              <a:gd name="connsiteX87" fmla="*/ 3322204 w 12192000"/>
              <a:gd name="connsiteY87" fmla="*/ 5476487 h 6858000"/>
              <a:gd name="connsiteX88" fmla="*/ 3834758 w 12192000"/>
              <a:gd name="connsiteY88" fmla="*/ 5666434 h 6858000"/>
              <a:gd name="connsiteX89" fmla="*/ 4314240 w 12192000"/>
              <a:gd name="connsiteY89" fmla="*/ 5902409 h 6858000"/>
              <a:gd name="connsiteX90" fmla="*/ 4688552 w 12192000"/>
              <a:gd name="connsiteY90" fmla="*/ 6049453 h 6858000"/>
              <a:gd name="connsiteX91" fmla="*/ 5634660 w 12192000"/>
              <a:gd name="connsiteY91" fmla="*/ 6238620 h 6858000"/>
              <a:gd name="connsiteX92" fmla="*/ 9222980 w 12192000"/>
              <a:gd name="connsiteY92" fmla="*/ 4955397 h 6858000"/>
              <a:gd name="connsiteX93" fmla="*/ 9268448 w 12192000"/>
              <a:gd name="connsiteY93" fmla="*/ 4917173 h 6858000"/>
              <a:gd name="connsiteX94" fmla="*/ 9442512 w 12192000"/>
              <a:gd name="connsiteY94" fmla="*/ 4773251 h 6858000"/>
              <a:gd name="connsiteX95" fmla="*/ 9590400 w 12192000"/>
              <a:gd name="connsiteY95" fmla="*/ 4643756 h 6858000"/>
              <a:gd name="connsiteX96" fmla="*/ 9513242 w 12192000"/>
              <a:gd name="connsiteY96" fmla="*/ 4600073 h 6858000"/>
              <a:gd name="connsiteX97" fmla="*/ 9617498 w 12192000"/>
              <a:gd name="connsiteY97" fmla="*/ 4476430 h 6858000"/>
              <a:gd name="connsiteX98" fmla="*/ 9949094 w 12192000"/>
              <a:gd name="connsiteY98" fmla="*/ 4095364 h 6858000"/>
              <a:gd name="connsiteX99" fmla="*/ 10094686 w 12192000"/>
              <a:gd name="connsiteY99" fmla="*/ 4011507 h 6858000"/>
              <a:gd name="connsiteX100" fmla="*/ 10271967 w 12192000"/>
              <a:gd name="connsiteY100" fmla="*/ 3800497 h 6858000"/>
              <a:gd name="connsiteX101" fmla="*/ 10297226 w 12192000"/>
              <a:gd name="connsiteY101" fmla="*/ 3751742 h 6858000"/>
              <a:gd name="connsiteX102" fmla="*/ 10260943 w 12192000"/>
              <a:gd name="connsiteY102" fmla="*/ 3689723 h 6858000"/>
              <a:gd name="connsiteX103" fmla="*/ 10233847 w 12192000"/>
              <a:gd name="connsiteY103" fmla="*/ 3627319 h 6858000"/>
              <a:gd name="connsiteX104" fmla="*/ 10269209 w 12192000"/>
              <a:gd name="connsiteY104" fmla="*/ 3608986 h 6858000"/>
              <a:gd name="connsiteX105" fmla="*/ 10496550 w 12192000"/>
              <a:gd name="connsiteY105" fmla="*/ 3577393 h 6858000"/>
              <a:gd name="connsiteX106" fmla="*/ 10364738 w 12192000"/>
              <a:gd name="connsiteY106" fmla="*/ 3458823 h 6858000"/>
              <a:gd name="connsiteX107" fmla="*/ 10132346 w 12192000"/>
              <a:gd name="connsiteY107" fmla="*/ 3282137 h 6858000"/>
              <a:gd name="connsiteX108" fmla="*/ 10026712 w 12192000"/>
              <a:gd name="connsiteY108" fmla="*/ 3156543 h 6858000"/>
              <a:gd name="connsiteX109" fmla="*/ 10014312 w 12192000"/>
              <a:gd name="connsiteY109" fmla="*/ 3044213 h 6858000"/>
              <a:gd name="connsiteX110" fmla="*/ 9806718 w 12192000"/>
              <a:gd name="connsiteY110" fmla="*/ 2977907 h 6858000"/>
              <a:gd name="connsiteX111" fmla="*/ 10001912 w 12192000"/>
              <a:gd name="connsiteY111" fmla="*/ 2740374 h 6858000"/>
              <a:gd name="connsiteX112" fmla="*/ 10021662 w 12192000"/>
              <a:gd name="connsiteY112" fmla="*/ 2691231 h 6858000"/>
              <a:gd name="connsiteX113" fmla="*/ 9904546 w 12192000"/>
              <a:gd name="connsiteY113" fmla="*/ 2515322 h 6858000"/>
              <a:gd name="connsiteX114" fmla="*/ 9885256 w 12192000"/>
              <a:gd name="connsiteY114" fmla="*/ 2487240 h 6858000"/>
              <a:gd name="connsiteX115" fmla="*/ 9842085 w 12192000"/>
              <a:gd name="connsiteY115" fmla="*/ 2431074 h 6858000"/>
              <a:gd name="connsiteX116" fmla="*/ 9718078 w 12192000"/>
              <a:gd name="connsiteY116" fmla="*/ 2417424 h 6858000"/>
              <a:gd name="connsiteX117" fmla="*/ 9782378 w 12192000"/>
              <a:gd name="connsiteY117" fmla="*/ 2377641 h 6858000"/>
              <a:gd name="connsiteX118" fmla="*/ 9907302 w 12192000"/>
              <a:gd name="connsiteY118" fmla="*/ 2243078 h 6858000"/>
              <a:gd name="connsiteX119" fmla="*/ 9824171 w 12192000"/>
              <a:gd name="connsiteY119" fmla="*/ 2114365 h 6858000"/>
              <a:gd name="connsiteX120" fmla="*/ 9818662 w 12192000"/>
              <a:gd name="connsiteY120" fmla="*/ 2043377 h 6858000"/>
              <a:gd name="connsiteX121" fmla="*/ 9958740 w 12192000"/>
              <a:gd name="connsiteY121" fmla="*/ 1952499 h 6858000"/>
              <a:gd name="connsiteX122" fmla="*/ 10064374 w 12192000"/>
              <a:gd name="connsiteY122" fmla="*/ 1916615 h 6858000"/>
              <a:gd name="connsiteX123" fmla="*/ 10113055 w 12192000"/>
              <a:gd name="connsiteY123" fmla="*/ 1865131 h 6858000"/>
              <a:gd name="connsiteX124" fmla="*/ 10055646 w 12192000"/>
              <a:gd name="connsiteY124" fmla="*/ 1822227 h 6858000"/>
              <a:gd name="connsiteX125" fmla="*/ 9800748 w 12192000"/>
              <a:gd name="connsiteY125" fmla="*/ 1720036 h 6858000"/>
              <a:gd name="connsiteX126" fmla="*/ 9938071 w 12192000"/>
              <a:gd name="connsiteY126" fmla="*/ 1634617 h 6858000"/>
              <a:gd name="connsiteX127" fmla="*/ 9220224 w 12192000"/>
              <a:gd name="connsiteY127" fmla="*/ 1231709 h 6858000"/>
              <a:gd name="connsiteX128" fmla="*/ 9133419 w 12192000"/>
              <a:gd name="connsiteY128" fmla="*/ 1170083 h 6858000"/>
              <a:gd name="connsiteX129" fmla="*/ 8672768 w 12192000"/>
              <a:gd name="connsiteY129" fmla="*/ 1020699 h 6858000"/>
              <a:gd name="connsiteX130" fmla="*/ 8198797 w 12192000"/>
              <a:gd name="connsiteY130" fmla="*/ 915000 h 6858000"/>
              <a:gd name="connsiteX131" fmla="*/ 8528095 w 12192000"/>
              <a:gd name="connsiteY131" fmla="*/ 691898 h 6858000"/>
              <a:gd name="connsiteX132" fmla="*/ 8025190 w 12192000"/>
              <a:gd name="connsiteY132" fmla="*/ 640021 h 6858000"/>
              <a:gd name="connsiteX133" fmla="*/ 7976047 w 12192000"/>
              <a:gd name="connsiteY133" fmla="*/ 641584 h 6858000"/>
              <a:gd name="connsiteX134" fmla="*/ 6988604 w 12192000"/>
              <a:gd name="connsiteY134" fmla="*/ 607260 h 6858000"/>
              <a:gd name="connsiteX135" fmla="*/ 5573116 w 12192000"/>
              <a:gd name="connsiteY135" fmla="*/ 493368 h 6858000"/>
              <a:gd name="connsiteX136" fmla="*/ 4401503 w 12192000"/>
              <a:gd name="connsiteY136" fmla="*/ 425112 h 6858000"/>
              <a:gd name="connsiteX137" fmla="*/ 3154109 w 12192000"/>
              <a:gd name="connsiteY137" fmla="*/ 292499 h 6858000"/>
              <a:gd name="connsiteX138" fmla="*/ 3094406 w 12192000"/>
              <a:gd name="connsiteY138" fmla="*/ 28396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3094406" y="283966"/>
                </a:moveTo>
                <a:cubicBezTo>
                  <a:pt x="3074312" y="283528"/>
                  <a:pt x="3054907" y="288795"/>
                  <a:pt x="3038833" y="309661"/>
                </a:cubicBezTo>
                <a:cubicBezTo>
                  <a:pt x="3124259" y="364657"/>
                  <a:pt x="3233105" y="343983"/>
                  <a:pt x="3348384" y="406000"/>
                </a:cubicBezTo>
                <a:cubicBezTo>
                  <a:pt x="3161001" y="386497"/>
                  <a:pt x="3012653" y="370896"/>
                  <a:pt x="2864309" y="355295"/>
                </a:cubicBezTo>
                <a:cubicBezTo>
                  <a:pt x="2861553" y="366216"/>
                  <a:pt x="2858796" y="377136"/>
                  <a:pt x="2856039" y="388058"/>
                </a:cubicBezTo>
                <a:cubicBezTo>
                  <a:pt x="3045722" y="411070"/>
                  <a:pt x="3221166" y="470356"/>
                  <a:pt x="3405794" y="512089"/>
                </a:cubicBezTo>
                <a:cubicBezTo>
                  <a:pt x="3388799" y="537835"/>
                  <a:pt x="3371808" y="532763"/>
                  <a:pt x="3356651" y="531204"/>
                </a:cubicBezTo>
                <a:cubicBezTo>
                  <a:pt x="3257907" y="521062"/>
                  <a:pt x="3159164" y="510922"/>
                  <a:pt x="3064552" y="483228"/>
                </a:cubicBezTo>
                <a:cubicBezTo>
                  <a:pt x="3043427" y="476987"/>
                  <a:pt x="3017704" y="476987"/>
                  <a:pt x="3005765" y="495708"/>
                </a:cubicBezTo>
                <a:cubicBezTo>
                  <a:pt x="2988771" y="522231"/>
                  <a:pt x="3013113" y="539393"/>
                  <a:pt x="3034700" y="553823"/>
                </a:cubicBezTo>
                <a:cubicBezTo>
                  <a:pt x="3072360" y="578787"/>
                  <a:pt x="3117827" y="571767"/>
                  <a:pt x="3161459" y="576445"/>
                </a:cubicBezTo>
                <a:cubicBezTo>
                  <a:pt x="3277655" y="588537"/>
                  <a:pt x="3333228" y="626370"/>
                  <a:pt x="3358949" y="712961"/>
                </a:cubicBezTo>
                <a:cubicBezTo>
                  <a:pt x="3256987" y="677857"/>
                  <a:pt x="3158703" y="721151"/>
                  <a:pt x="3059960" y="696576"/>
                </a:cubicBezTo>
                <a:cubicBezTo>
                  <a:pt x="3034240" y="690338"/>
                  <a:pt x="2993364" y="699698"/>
                  <a:pt x="3007143" y="729732"/>
                </a:cubicBezTo>
                <a:cubicBezTo>
                  <a:pt x="3020003" y="757814"/>
                  <a:pt x="3062716" y="778096"/>
                  <a:pt x="2986935" y="772635"/>
                </a:cubicBezTo>
                <a:cubicBezTo>
                  <a:pt x="2932740" y="768735"/>
                  <a:pt x="2826647" y="800329"/>
                  <a:pt x="2871197" y="808127"/>
                </a:cubicBezTo>
                <a:cubicBezTo>
                  <a:pt x="2927228" y="817881"/>
                  <a:pt x="2981883" y="831921"/>
                  <a:pt x="3053071" y="847913"/>
                </a:cubicBezTo>
                <a:cubicBezTo>
                  <a:pt x="2974533" y="874043"/>
                  <a:pt x="2918042" y="868584"/>
                  <a:pt x="2858796" y="847913"/>
                </a:cubicBezTo>
                <a:cubicBezTo>
                  <a:pt x="2787150" y="822949"/>
                  <a:pt x="2693916" y="792528"/>
                  <a:pt x="2635588" y="820611"/>
                </a:cubicBezTo>
                <a:cubicBezTo>
                  <a:pt x="2548326" y="862734"/>
                  <a:pt x="2475760" y="836211"/>
                  <a:pt x="2397683" y="829190"/>
                </a:cubicBezTo>
                <a:cubicBezTo>
                  <a:pt x="2238775" y="814759"/>
                  <a:pt x="2081241" y="790576"/>
                  <a:pt x="1921874" y="778877"/>
                </a:cubicBezTo>
                <a:cubicBezTo>
                  <a:pt x="1858036" y="774195"/>
                  <a:pt x="1789143" y="751964"/>
                  <a:pt x="1695450" y="782386"/>
                </a:cubicBezTo>
                <a:cubicBezTo>
                  <a:pt x="2119822" y="938012"/>
                  <a:pt x="2575423" y="928262"/>
                  <a:pt x="2954324" y="1120940"/>
                </a:cubicBezTo>
                <a:cubicBezTo>
                  <a:pt x="2938251" y="1139269"/>
                  <a:pt x="2856502" y="1191535"/>
                  <a:pt x="2890028" y="1195435"/>
                </a:cubicBezTo>
                <a:cubicBezTo>
                  <a:pt x="2984178" y="1206748"/>
                  <a:pt x="3067767" y="1244971"/>
                  <a:pt x="3153652" y="1276563"/>
                </a:cubicBezTo>
                <a:cubicBezTo>
                  <a:pt x="3190855" y="1290216"/>
                  <a:pt x="3235862" y="1308157"/>
                  <a:pt x="3218410" y="1356911"/>
                </a:cubicBezTo>
                <a:cubicBezTo>
                  <a:pt x="3186719" y="1370562"/>
                  <a:pt x="3163296" y="1351451"/>
                  <a:pt x="3137118" y="1349891"/>
                </a:cubicBezTo>
                <a:cubicBezTo>
                  <a:pt x="3110480" y="1348331"/>
                  <a:pt x="3050773" y="1358471"/>
                  <a:pt x="3067309" y="1365102"/>
                </a:cubicBezTo>
                <a:cubicBezTo>
                  <a:pt x="3142629" y="1395136"/>
                  <a:pt x="3007143" y="1467292"/>
                  <a:pt x="3096243" y="1467292"/>
                </a:cubicBezTo>
                <a:cubicBezTo>
                  <a:pt x="3245506" y="1467681"/>
                  <a:pt x="3324961" y="1595613"/>
                  <a:pt x="3468716" y="1599125"/>
                </a:cubicBezTo>
                <a:cubicBezTo>
                  <a:pt x="3491677" y="1599513"/>
                  <a:pt x="3502700" y="1622137"/>
                  <a:pt x="3502241" y="1642029"/>
                </a:cubicBezTo>
                <a:cubicBezTo>
                  <a:pt x="3502241" y="1665822"/>
                  <a:pt x="3481116" y="1670112"/>
                  <a:pt x="3457692" y="1672453"/>
                </a:cubicBezTo>
                <a:cubicBezTo>
                  <a:pt x="3421868" y="1675962"/>
                  <a:pt x="3384667" y="1642029"/>
                  <a:pt x="3337362" y="1688053"/>
                </a:cubicBezTo>
                <a:cubicBezTo>
                  <a:pt x="3422329" y="1714966"/>
                  <a:pt x="3507294" y="1741878"/>
                  <a:pt x="3505915" y="1834318"/>
                </a:cubicBezTo>
                <a:cubicBezTo>
                  <a:pt x="3505457" y="1859279"/>
                  <a:pt x="3540820" y="1868640"/>
                  <a:pt x="3567458" y="1874880"/>
                </a:cubicBezTo>
                <a:cubicBezTo>
                  <a:pt x="3611549" y="1885023"/>
                  <a:pt x="3648750" y="1902965"/>
                  <a:pt x="3672634" y="1937678"/>
                </a:cubicBezTo>
                <a:cubicBezTo>
                  <a:pt x="3672172" y="1944308"/>
                  <a:pt x="3671715" y="1951329"/>
                  <a:pt x="3674470" y="1956789"/>
                </a:cubicBezTo>
                <a:cubicBezTo>
                  <a:pt x="3666664" y="2040646"/>
                  <a:pt x="3602363" y="2038306"/>
                  <a:pt x="3531176" y="2024266"/>
                </a:cubicBezTo>
                <a:cubicBezTo>
                  <a:pt x="3446211" y="2007103"/>
                  <a:pt x="3362164" y="1975900"/>
                  <a:pt x="3272604" y="2005933"/>
                </a:cubicBezTo>
                <a:cubicBezTo>
                  <a:pt x="3398905" y="2046107"/>
                  <a:pt x="3536229" y="2049228"/>
                  <a:pt x="3654720" y="2106564"/>
                </a:cubicBezTo>
                <a:cubicBezTo>
                  <a:pt x="3221166" y="2117095"/>
                  <a:pt x="2838130" y="1936116"/>
                  <a:pt x="2417892" y="1866690"/>
                </a:cubicBezTo>
                <a:cubicBezTo>
                  <a:pt x="2432130" y="1913105"/>
                  <a:pt x="2466114" y="1922465"/>
                  <a:pt x="2496888" y="1929487"/>
                </a:cubicBezTo>
                <a:cubicBezTo>
                  <a:pt x="2652123" y="1964590"/>
                  <a:pt x="2788067" y="2034408"/>
                  <a:pt x="2929526" y="2094862"/>
                </a:cubicBezTo>
                <a:cubicBezTo>
                  <a:pt x="2987851" y="2119825"/>
                  <a:pt x="3030106" y="2144789"/>
                  <a:pt x="3052152" y="2198613"/>
                </a:cubicBezTo>
                <a:cubicBezTo>
                  <a:pt x="3071903" y="2247367"/>
                  <a:pt x="3110021" y="2269990"/>
                  <a:pt x="3180748" y="2255948"/>
                </a:cubicBezTo>
                <a:cubicBezTo>
                  <a:pt x="3238157" y="2244246"/>
                  <a:pt x="3301078" y="2250487"/>
                  <a:pt x="3361244" y="2254777"/>
                </a:cubicBezTo>
                <a:cubicBezTo>
                  <a:pt x="3430596" y="2259459"/>
                  <a:pt x="3508213" y="2314455"/>
                  <a:pt x="3489382" y="2342926"/>
                </a:cubicBezTo>
                <a:cubicBezTo>
                  <a:pt x="3457233" y="2391292"/>
                  <a:pt x="3403498" y="2367110"/>
                  <a:pt x="3355733" y="2361649"/>
                </a:cubicBezTo>
                <a:cubicBezTo>
                  <a:pt x="3301537" y="2355018"/>
                  <a:pt x="3200957" y="2341367"/>
                  <a:pt x="3199121" y="2347216"/>
                </a:cubicBezTo>
                <a:cubicBezTo>
                  <a:pt x="3163754" y="2468518"/>
                  <a:pt x="2914827" y="2362819"/>
                  <a:pt x="2861091" y="2351896"/>
                </a:cubicBezTo>
                <a:cubicBezTo>
                  <a:pt x="2794038" y="2338245"/>
                  <a:pt x="2731116" y="2363208"/>
                  <a:pt x="2667278" y="2369058"/>
                </a:cubicBezTo>
                <a:cubicBezTo>
                  <a:pt x="2610328" y="2374518"/>
                  <a:pt x="2288376" y="2391292"/>
                  <a:pt x="2221781" y="2339805"/>
                </a:cubicBezTo>
                <a:cubicBezTo>
                  <a:pt x="2212595" y="2379978"/>
                  <a:pt x="2231884" y="2396361"/>
                  <a:pt x="2247961" y="2414693"/>
                </a:cubicBezTo>
                <a:cubicBezTo>
                  <a:pt x="2270465" y="2440824"/>
                  <a:pt x="2274138" y="2459157"/>
                  <a:pt x="2231425" y="2479828"/>
                </a:cubicBezTo>
                <a:cubicBezTo>
                  <a:pt x="2109717" y="2539115"/>
                  <a:pt x="2111557" y="2541065"/>
                  <a:pt x="2224996" y="2621414"/>
                </a:cubicBezTo>
                <a:cubicBezTo>
                  <a:pt x="2230509" y="2624923"/>
                  <a:pt x="2228211" y="2636624"/>
                  <a:pt x="2229131" y="2644426"/>
                </a:cubicBezTo>
                <a:cubicBezTo>
                  <a:pt x="2199276" y="2656906"/>
                  <a:pt x="2164373" y="2625703"/>
                  <a:pt x="2129466" y="2659247"/>
                </a:cubicBezTo>
                <a:cubicBezTo>
                  <a:pt x="2281487" y="2806680"/>
                  <a:pt x="2513421" y="2842953"/>
                  <a:pt x="2723312" y="2953726"/>
                </a:cubicBezTo>
                <a:cubicBezTo>
                  <a:pt x="2553377" y="2990389"/>
                  <a:pt x="2451419" y="2862456"/>
                  <a:pt x="2326496" y="2878838"/>
                </a:cubicBezTo>
                <a:cubicBezTo>
                  <a:pt x="2264036" y="2919012"/>
                  <a:pt x="2449582" y="2983367"/>
                  <a:pt x="2272759" y="3002480"/>
                </a:cubicBezTo>
                <a:cubicBezTo>
                  <a:pt x="2349461" y="3037583"/>
                  <a:pt x="2406411" y="3071905"/>
                  <a:pt x="2459226" y="3112471"/>
                </a:cubicBezTo>
                <a:cubicBezTo>
                  <a:pt x="2553377" y="3185016"/>
                  <a:pt x="2571749" y="3232602"/>
                  <a:pt x="2528117" y="3330111"/>
                </a:cubicBezTo>
                <a:cubicBezTo>
                  <a:pt x="2499642" y="3394076"/>
                  <a:pt x="2457848" y="3452973"/>
                  <a:pt x="2494590" y="3529029"/>
                </a:cubicBezTo>
                <a:cubicBezTo>
                  <a:pt x="2520308" y="3581294"/>
                  <a:pt x="2510206" y="3615617"/>
                  <a:pt x="2414677" y="3592215"/>
                </a:cubicBezTo>
                <a:cubicBezTo>
                  <a:pt x="2311799" y="3567251"/>
                  <a:pt x="2273221" y="3614057"/>
                  <a:pt x="2298940" y="3705716"/>
                </a:cubicBezTo>
                <a:cubicBezTo>
                  <a:pt x="2315473" y="3764612"/>
                  <a:pt x="2298020" y="3782553"/>
                  <a:pt x="2227294" y="3775921"/>
                </a:cubicBezTo>
                <a:cubicBezTo>
                  <a:pt x="2149215" y="3768512"/>
                  <a:pt x="2074811" y="3729898"/>
                  <a:pt x="1978366" y="3748620"/>
                </a:cubicBezTo>
                <a:cubicBezTo>
                  <a:pt x="2055522" y="3855492"/>
                  <a:pt x="2220403" y="3825068"/>
                  <a:pt x="2310421" y="3926868"/>
                </a:cubicBezTo>
                <a:cubicBezTo>
                  <a:pt x="2202950" y="3927259"/>
                  <a:pt x="2120739" y="3926868"/>
                  <a:pt x="2041285" y="3904635"/>
                </a:cubicBezTo>
                <a:cubicBezTo>
                  <a:pt x="2008216" y="3895664"/>
                  <a:pt x="1971934" y="3886305"/>
                  <a:pt x="1953565" y="3917116"/>
                </a:cubicBezTo>
                <a:cubicBezTo>
                  <a:pt x="1931978" y="3954170"/>
                  <a:pt x="1976527" y="3968211"/>
                  <a:pt x="2003623" y="3974842"/>
                </a:cubicBezTo>
                <a:cubicBezTo>
                  <a:pt x="2079866" y="3993563"/>
                  <a:pt x="2138192" y="4038028"/>
                  <a:pt x="2201114" y="4072742"/>
                </a:cubicBezTo>
                <a:cubicBezTo>
                  <a:pt x="2339356" y="4148800"/>
                  <a:pt x="2490917" y="4212375"/>
                  <a:pt x="2608032" y="4337967"/>
                </a:cubicBezTo>
                <a:cubicBezTo>
                  <a:pt x="2460606" y="4305983"/>
                  <a:pt x="2350838" y="4231487"/>
                  <a:pt x="2213973" y="4216277"/>
                </a:cubicBezTo>
                <a:cubicBezTo>
                  <a:pt x="2332467" y="4330557"/>
                  <a:pt x="2484945" y="4405834"/>
                  <a:pt x="2629158" y="4488911"/>
                </a:cubicBezTo>
                <a:cubicBezTo>
                  <a:pt x="2670494" y="4512315"/>
                  <a:pt x="2712289" y="4528306"/>
                  <a:pt x="2721471" y="4579399"/>
                </a:cubicBezTo>
                <a:cubicBezTo>
                  <a:pt x="2739385" y="4678470"/>
                  <a:pt x="2793121" y="4760378"/>
                  <a:pt x="2907939" y="4804062"/>
                </a:cubicBezTo>
                <a:cubicBezTo>
                  <a:pt x="2908859" y="4804452"/>
                  <a:pt x="2902428" y="4819274"/>
                  <a:pt x="2898753" y="4829414"/>
                </a:cubicBezTo>
                <a:cubicBezTo>
                  <a:pt x="2828485" y="4832536"/>
                  <a:pt x="2772912" y="4774028"/>
                  <a:pt x="2683352" y="4793141"/>
                </a:cubicBezTo>
                <a:cubicBezTo>
                  <a:pt x="2769239" y="4872708"/>
                  <a:pt x="2840885" y="4944087"/>
                  <a:pt x="2962594" y="4981920"/>
                </a:cubicBezTo>
                <a:cubicBezTo>
                  <a:pt x="3059960" y="5011952"/>
                  <a:pt x="3180289" y="5029503"/>
                  <a:pt x="3251019" y="5127012"/>
                </a:cubicBezTo>
                <a:cubicBezTo>
                  <a:pt x="3168808" y="5146126"/>
                  <a:pt x="3107723" y="5121944"/>
                  <a:pt x="3046180" y="5104781"/>
                </a:cubicBezTo>
                <a:cubicBezTo>
                  <a:pt x="2952030" y="5078258"/>
                  <a:pt x="2858796" y="5048226"/>
                  <a:pt x="2764646" y="5021703"/>
                </a:cubicBezTo>
                <a:cubicBezTo>
                  <a:pt x="2728821" y="5011563"/>
                  <a:pt x="2689782" y="5004540"/>
                  <a:pt x="2666820" y="5052905"/>
                </a:cubicBezTo>
                <a:cubicBezTo>
                  <a:pt x="2786691" y="5063047"/>
                  <a:pt x="2858337" y="5128575"/>
                  <a:pt x="2933657" y="5190198"/>
                </a:cubicBezTo>
                <a:cubicBezTo>
                  <a:pt x="2975911" y="5224912"/>
                  <a:pt x="3010358" y="5271328"/>
                  <a:pt x="3086598" y="5253776"/>
                </a:cubicBezTo>
                <a:cubicBezTo>
                  <a:pt x="3126554" y="5244415"/>
                  <a:pt x="3151814" y="5270547"/>
                  <a:pt x="3147680" y="5302531"/>
                </a:cubicBezTo>
                <a:cubicBezTo>
                  <a:pt x="3132525" y="5415251"/>
                  <a:pt x="3225759" y="5454645"/>
                  <a:pt x="3322204" y="5476487"/>
                </a:cubicBezTo>
                <a:cubicBezTo>
                  <a:pt x="3504998" y="5517440"/>
                  <a:pt x="3657018" y="5613779"/>
                  <a:pt x="3834758" y="5666434"/>
                </a:cubicBezTo>
                <a:cubicBezTo>
                  <a:pt x="4007445" y="5717529"/>
                  <a:pt x="4141095" y="5838830"/>
                  <a:pt x="4314240" y="5902409"/>
                </a:cubicBezTo>
                <a:cubicBezTo>
                  <a:pt x="4439624" y="5948433"/>
                  <a:pt x="4559494" y="6007718"/>
                  <a:pt x="4688552" y="6049453"/>
                </a:cubicBezTo>
                <a:cubicBezTo>
                  <a:pt x="4993968" y="6148131"/>
                  <a:pt x="5305360" y="6227308"/>
                  <a:pt x="5634660" y="6238620"/>
                </a:cubicBezTo>
                <a:cubicBezTo>
                  <a:pt x="5906549" y="6247590"/>
                  <a:pt x="8264931" y="6239010"/>
                  <a:pt x="9222980" y="4955397"/>
                </a:cubicBezTo>
                <a:cubicBezTo>
                  <a:pt x="9241350" y="4949155"/>
                  <a:pt x="9262017" y="4932775"/>
                  <a:pt x="9268448" y="4917173"/>
                </a:cubicBezTo>
                <a:cubicBezTo>
                  <a:pt x="9299220" y="4844235"/>
                  <a:pt x="9374540" y="4812644"/>
                  <a:pt x="9442512" y="4773251"/>
                </a:cubicBezTo>
                <a:cubicBezTo>
                  <a:pt x="9502220" y="4738536"/>
                  <a:pt x="9565600" y="4702263"/>
                  <a:pt x="9590400" y="4643756"/>
                </a:cubicBezTo>
                <a:cubicBezTo>
                  <a:pt x="9623008" y="4565749"/>
                  <a:pt x="9530236" y="4629716"/>
                  <a:pt x="9513242" y="4600073"/>
                </a:cubicBezTo>
                <a:cubicBezTo>
                  <a:pt x="9548605" y="4559509"/>
                  <a:pt x="9603261" y="4522454"/>
                  <a:pt x="9617498" y="4476430"/>
                </a:cubicBezTo>
                <a:cubicBezTo>
                  <a:pt x="9669394" y="4310276"/>
                  <a:pt x="9781460" y="4189364"/>
                  <a:pt x="9949094" y="4095364"/>
                </a:cubicBezTo>
                <a:cubicBezTo>
                  <a:pt x="9997318" y="4068452"/>
                  <a:pt x="10029007" y="4019306"/>
                  <a:pt x="10094686" y="4011507"/>
                </a:cubicBezTo>
                <a:cubicBezTo>
                  <a:pt x="10240735" y="3994345"/>
                  <a:pt x="10194808" y="3860171"/>
                  <a:pt x="10271967" y="3800497"/>
                </a:cubicBezTo>
                <a:cubicBezTo>
                  <a:pt x="10286662" y="3789184"/>
                  <a:pt x="10299980" y="3766953"/>
                  <a:pt x="10297226" y="3751742"/>
                </a:cubicBezTo>
                <a:cubicBezTo>
                  <a:pt x="10293091" y="3729898"/>
                  <a:pt x="10275639" y="3709227"/>
                  <a:pt x="10260943" y="3689723"/>
                </a:cubicBezTo>
                <a:cubicBezTo>
                  <a:pt x="10245786" y="3670222"/>
                  <a:pt x="10222825" y="3653061"/>
                  <a:pt x="10233847" y="3627319"/>
                </a:cubicBezTo>
                <a:cubicBezTo>
                  <a:pt x="10238437" y="3616788"/>
                  <a:pt x="10235225" y="3580125"/>
                  <a:pt x="10269209" y="3608986"/>
                </a:cubicBezTo>
                <a:cubicBezTo>
                  <a:pt x="10362443" y="3688165"/>
                  <a:pt x="10416637" y="3613279"/>
                  <a:pt x="10496550" y="3577393"/>
                </a:cubicBezTo>
                <a:cubicBezTo>
                  <a:pt x="10432253" y="3540340"/>
                  <a:pt x="10374383" y="3514208"/>
                  <a:pt x="10364738" y="3458823"/>
                </a:cubicBezTo>
                <a:cubicBezTo>
                  <a:pt x="10344991" y="3344542"/>
                  <a:pt x="10260485" y="3292277"/>
                  <a:pt x="10132346" y="3282137"/>
                </a:cubicBezTo>
                <a:cubicBezTo>
                  <a:pt x="10179650" y="3171757"/>
                  <a:pt x="10179650" y="3171757"/>
                  <a:pt x="10026712" y="3156543"/>
                </a:cubicBezTo>
                <a:cubicBezTo>
                  <a:pt x="10085499" y="3086337"/>
                  <a:pt x="10085499" y="3068396"/>
                  <a:pt x="10014312" y="3044213"/>
                </a:cubicBezTo>
                <a:cubicBezTo>
                  <a:pt x="9945880" y="3021201"/>
                  <a:pt x="9870100" y="3013401"/>
                  <a:pt x="9806718" y="2977907"/>
                </a:cubicBezTo>
                <a:cubicBezTo>
                  <a:pt x="9865047" y="2888199"/>
                  <a:pt x="9881580" y="2784060"/>
                  <a:pt x="10001912" y="2740374"/>
                </a:cubicBezTo>
                <a:cubicBezTo>
                  <a:pt x="10020741" y="2733743"/>
                  <a:pt x="10033600" y="2706830"/>
                  <a:pt x="10021662" y="2691231"/>
                </a:cubicBezTo>
                <a:cubicBezTo>
                  <a:pt x="9978030" y="2634675"/>
                  <a:pt x="10040492" y="2527414"/>
                  <a:pt x="9904546" y="2515322"/>
                </a:cubicBezTo>
                <a:cubicBezTo>
                  <a:pt x="9887552" y="2514152"/>
                  <a:pt x="9871936" y="2502450"/>
                  <a:pt x="9885256" y="2487240"/>
                </a:cubicBezTo>
                <a:cubicBezTo>
                  <a:pt x="9931184" y="2434196"/>
                  <a:pt x="9875611" y="2437706"/>
                  <a:pt x="9842085" y="2431074"/>
                </a:cubicBezTo>
                <a:cubicBezTo>
                  <a:pt x="9801668" y="2422884"/>
                  <a:pt x="9755740" y="2446287"/>
                  <a:pt x="9718078" y="2417424"/>
                </a:cubicBezTo>
                <a:cubicBezTo>
                  <a:pt x="9726806" y="2386999"/>
                  <a:pt x="9759413" y="2387390"/>
                  <a:pt x="9782378" y="2377641"/>
                </a:cubicBezTo>
                <a:cubicBezTo>
                  <a:pt x="9849430" y="2349558"/>
                  <a:pt x="9904086" y="2316013"/>
                  <a:pt x="9907302" y="2243078"/>
                </a:cubicBezTo>
                <a:cubicBezTo>
                  <a:pt x="9909596" y="2184182"/>
                  <a:pt x="9916946" y="2132305"/>
                  <a:pt x="9824171" y="2114365"/>
                </a:cubicBezTo>
                <a:cubicBezTo>
                  <a:pt x="9785593" y="2106953"/>
                  <a:pt x="9796616" y="2064440"/>
                  <a:pt x="9818662" y="2043377"/>
                </a:cubicBezTo>
                <a:cubicBezTo>
                  <a:pt x="9858160" y="2005933"/>
                  <a:pt x="9890766" y="1956008"/>
                  <a:pt x="9958740" y="1952499"/>
                </a:cubicBezTo>
                <a:cubicBezTo>
                  <a:pt x="10000075" y="1950158"/>
                  <a:pt x="10031764" y="1934556"/>
                  <a:pt x="10064374" y="1916615"/>
                </a:cubicBezTo>
                <a:cubicBezTo>
                  <a:pt x="10087795" y="1903743"/>
                  <a:pt x="10115810" y="1892823"/>
                  <a:pt x="10113055" y="1865131"/>
                </a:cubicBezTo>
                <a:cubicBezTo>
                  <a:pt x="10110302" y="1838607"/>
                  <a:pt x="10083203" y="1827686"/>
                  <a:pt x="10055646" y="1822227"/>
                </a:cubicBezTo>
                <a:cubicBezTo>
                  <a:pt x="9963792" y="1804675"/>
                  <a:pt x="9877448" y="1778933"/>
                  <a:pt x="9800748" y="1720036"/>
                </a:cubicBezTo>
                <a:cubicBezTo>
                  <a:pt x="9851726" y="1688834"/>
                  <a:pt x="9900410" y="1666211"/>
                  <a:pt x="9938071" y="1634617"/>
                </a:cubicBezTo>
                <a:cubicBezTo>
                  <a:pt x="10029007" y="1558172"/>
                  <a:pt x="9258802" y="1317517"/>
                  <a:pt x="9220224" y="1231709"/>
                </a:cubicBezTo>
                <a:cubicBezTo>
                  <a:pt x="9208284" y="1205187"/>
                  <a:pt x="9167410" y="1177883"/>
                  <a:pt x="9133419" y="1170083"/>
                </a:cubicBezTo>
                <a:cubicBezTo>
                  <a:pt x="8974052" y="1133420"/>
                  <a:pt x="8835810" y="1051123"/>
                  <a:pt x="8672768" y="1020699"/>
                </a:cubicBezTo>
                <a:cubicBezTo>
                  <a:pt x="8518912" y="991837"/>
                  <a:pt x="8367350" y="953222"/>
                  <a:pt x="8198797" y="915000"/>
                </a:cubicBezTo>
                <a:cubicBezTo>
                  <a:pt x="8302134" y="819048"/>
                  <a:pt x="8485382" y="830361"/>
                  <a:pt x="8528095" y="691898"/>
                </a:cubicBezTo>
                <a:cubicBezTo>
                  <a:pt x="8361379" y="656013"/>
                  <a:pt x="8185937" y="696968"/>
                  <a:pt x="8025190" y="640021"/>
                </a:cubicBezTo>
                <a:cubicBezTo>
                  <a:pt x="8011411" y="634954"/>
                  <a:pt x="7992579" y="640021"/>
                  <a:pt x="7976047" y="641584"/>
                </a:cubicBezTo>
                <a:cubicBezTo>
                  <a:pt x="7644909" y="672005"/>
                  <a:pt x="7315149" y="645484"/>
                  <a:pt x="6988604" y="607260"/>
                </a:cubicBezTo>
                <a:cubicBezTo>
                  <a:pt x="6518305" y="552656"/>
                  <a:pt x="6046170" y="517941"/>
                  <a:pt x="5573116" y="493368"/>
                </a:cubicBezTo>
                <a:cubicBezTo>
                  <a:pt x="5182272" y="473086"/>
                  <a:pt x="4790511" y="464116"/>
                  <a:pt x="4401503" y="425112"/>
                </a:cubicBezTo>
                <a:cubicBezTo>
                  <a:pt x="3985401" y="383379"/>
                  <a:pt x="3569756" y="336184"/>
                  <a:pt x="3154109" y="292499"/>
                </a:cubicBezTo>
                <a:cubicBezTo>
                  <a:pt x="3135280" y="290549"/>
                  <a:pt x="3114499" y="284406"/>
                  <a:pt x="3094406" y="28396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4" name="Imagem 3">
            <a:extLst>
              <a:ext uri="{FF2B5EF4-FFF2-40B4-BE49-F238E27FC236}">
                <a16:creationId xmlns:a16="http://schemas.microsoft.com/office/drawing/2014/main" id="{BF8A8E04-A36E-C361-4760-EC27011B1F1C}"/>
              </a:ext>
            </a:extLst>
          </p:cNvPr>
          <p:cNvPicPr>
            <a:picLocks noChangeAspect="1"/>
          </p:cNvPicPr>
          <p:nvPr/>
        </p:nvPicPr>
        <p:blipFill>
          <a:blip r:embed="rId3"/>
          <a:stretch>
            <a:fillRect/>
          </a:stretch>
        </p:blipFill>
        <p:spPr>
          <a:xfrm>
            <a:off x="3760904" y="361553"/>
            <a:ext cx="4670192" cy="5521117"/>
          </a:xfrm>
          <a:prstGeom prst="rect">
            <a:avLst/>
          </a:prstGeom>
        </p:spPr>
      </p:pic>
      <p:sp>
        <p:nvSpPr>
          <p:cNvPr id="3" name="Título 1"/>
          <p:cNvSpPr txBox="1">
            <a:spLocks/>
          </p:cNvSpPr>
          <p:nvPr/>
        </p:nvSpPr>
        <p:spPr>
          <a:xfrm>
            <a:off x="2080002" y="772094"/>
            <a:ext cx="8031996" cy="5465219"/>
          </a:xfrm>
          <a:prstGeom prst="rect">
            <a:avLst/>
          </a:prstGeom>
        </p:spPr>
        <p:txBody>
          <a:bodyPr vert="horz" lIns="68580" tIns="34290" rIns="68580" bIns="3429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pt-BR" sz="3000" dirty="0">
              <a:latin typeface="NewsGoth BT" panose="020B0503020203020204" pitchFamily="34" charset="0"/>
            </a:endParaRPr>
          </a:p>
        </p:txBody>
      </p:sp>
    </p:spTree>
    <p:extLst>
      <p:ext uri="{BB962C8B-B14F-4D97-AF65-F5344CB8AC3E}">
        <p14:creationId xmlns:p14="http://schemas.microsoft.com/office/powerpoint/2010/main" val="384175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7F5A20A4-1F21-969F-6C29-B7BCDCF55449}"/>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BBC43453-9C90-BCF9-C67F-4716433D1714}"/>
              </a:ext>
            </a:extLst>
          </p:cNvPr>
          <p:cNvSpPr txBox="1"/>
          <p:nvPr/>
        </p:nvSpPr>
        <p:spPr>
          <a:xfrm>
            <a:off x="1865784" y="6309320"/>
            <a:ext cx="8460432" cy="261610"/>
          </a:xfrm>
          <a:prstGeom prst="rect">
            <a:avLst/>
          </a:prstGeom>
          <a:noFill/>
        </p:spPr>
        <p:txBody>
          <a:bodyPr wrap="square">
            <a:spAutoFit/>
          </a:bodyPr>
          <a:lstStyle/>
          <a:p>
            <a:r>
              <a:rPr lang="pt-BR" sz="1100" dirty="0"/>
              <a:t>/</a:t>
            </a:r>
          </a:p>
        </p:txBody>
      </p:sp>
      <p:sp>
        <p:nvSpPr>
          <p:cNvPr id="9" name="CaixaDeTexto 8">
            <a:extLst>
              <a:ext uri="{FF2B5EF4-FFF2-40B4-BE49-F238E27FC236}">
                <a16:creationId xmlns:a16="http://schemas.microsoft.com/office/drawing/2014/main" id="{4C38DD1A-15BA-00CA-B8F0-0B1D5F270424}"/>
              </a:ext>
            </a:extLst>
          </p:cNvPr>
          <p:cNvSpPr txBox="1"/>
          <p:nvPr/>
        </p:nvSpPr>
        <p:spPr>
          <a:xfrm>
            <a:off x="240632" y="942109"/>
            <a:ext cx="11710736" cy="7263527"/>
          </a:xfrm>
          <a:prstGeom prst="rect">
            <a:avLst/>
          </a:prstGeom>
          <a:noFill/>
        </p:spPr>
        <p:txBody>
          <a:bodyPr wrap="square">
            <a:spAutoFit/>
          </a:bodyPr>
          <a:lstStyle/>
          <a:p>
            <a:endParaRPr lang="pt-BR" b="1" dirty="0"/>
          </a:p>
          <a:p>
            <a:r>
              <a:rPr lang="pt-BR" b="1" dirty="0"/>
              <a:t>Encaminhamentos possíveis ao final da sindicância </a:t>
            </a:r>
            <a:r>
              <a:rPr lang="pt-BR" dirty="0"/>
              <a:t>Ao final da sindicância procedimento, a autoridade competente deverá </a:t>
            </a:r>
            <a:r>
              <a:rPr lang="pt-BR" b="1" dirty="0"/>
              <a:t>decidir de forma motivada</a:t>
            </a:r>
            <a:r>
              <a:rPr lang="pt-BR" dirty="0"/>
              <a:t>, conforme os achados.</a:t>
            </a:r>
          </a:p>
          <a:p>
            <a:r>
              <a:rPr lang="pt-BR" b="1" dirty="0"/>
              <a:t>Possíveis encaminhamentos:</a:t>
            </a:r>
          </a:p>
          <a:p>
            <a:endParaRPr lang="pt-BR" dirty="0"/>
          </a:p>
          <a:p>
            <a:r>
              <a:rPr lang="pt-BR" b="1" dirty="0"/>
              <a:t>Arquivamento</a:t>
            </a:r>
            <a:br>
              <a:rPr lang="pt-BR" dirty="0"/>
            </a:br>
            <a:r>
              <a:rPr lang="pt-BR" dirty="0"/>
              <a:t>→ fato inexistente, atípico ou irrelevante;</a:t>
            </a:r>
          </a:p>
          <a:p>
            <a:endParaRPr lang="pt-BR" dirty="0"/>
          </a:p>
          <a:p>
            <a:r>
              <a:rPr lang="pt-BR" b="1" dirty="0"/>
              <a:t>Saneamento/orientação</a:t>
            </a:r>
            <a:br>
              <a:rPr lang="pt-BR" dirty="0"/>
            </a:br>
            <a:r>
              <a:rPr lang="pt-BR" dirty="0"/>
              <a:t>→ erro formal sanável, sem lesividade;</a:t>
            </a:r>
          </a:p>
          <a:p>
            <a:endParaRPr lang="pt-BR" dirty="0"/>
          </a:p>
          <a:p>
            <a:r>
              <a:rPr lang="pt-BR" b="1" dirty="0"/>
              <a:t>Adoção de medidas corretivas</a:t>
            </a:r>
            <a:br>
              <a:rPr lang="pt-BR" dirty="0"/>
            </a:br>
            <a:r>
              <a:rPr lang="pt-BR" dirty="0"/>
              <a:t>→ ajustes de fluxo, capacitação, controles;</a:t>
            </a:r>
          </a:p>
          <a:p>
            <a:endParaRPr lang="pt-BR" dirty="0"/>
          </a:p>
          <a:p>
            <a:r>
              <a:rPr lang="pt-BR" b="1" dirty="0"/>
              <a:t>Instaurar sindicância processo ou PAD</a:t>
            </a:r>
            <a:br>
              <a:rPr lang="pt-BR" dirty="0"/>
            </a:br>
            <a:r>
              <a:rPr lang="pt-BR" dirty="0"/>
              <a:t>→ indícios suficientes de infração sancionável.</a:t>
            </a:r>
          </a:p>
          <a:p>
            <a:endParaRPr lang="pt-BR" dirty="0"/>
          </a:p>
          <a:p>
            <a:r>
              <a:rPr lang="pt-BR" dirty="0"/>
              <a:t>📌 A decisão final </a:t>
            </a:r>
            <a:r>
              <a:rPr lang="pt-BR" b="1" dirty="0"/>
              <a:t>encerra a fase preliminar</a:t>
            </a:r>
            <a:r>
              <a:rPr lang="pt-BR" dirty="0"/>
              <a:t> e define o caminho legítimo da apuração.</a:t>
            </a:r>
          </a:p>
          <a:p>
            <a:endParaRPr lang="pt-BR" dirty="0"/>
          </a:p>
          <a:p>
            <a:endParaRPr lang="pt-BR" dirty="0"/>
          </a:p>
          <a:p>
            <a:endParaRPr lang="pt-BR" dirty="0"/>
          </a:p>
          <a:p>
            <a:endParaRPr lang="pt-BR" sz="2200" b="1" i="0" dirty="0">
              <a:effectLst/>
            </a:endParaRPr>
          </a:p>
          <a:p>
            <a:endParaRPr lang="pt-BR" sz="2200" b="1" dirty="0"/>
          </a:p>
          <a:p>
            <a:endParaRPr lang="pt-BR" sz="2200" b="1" i="0" dirty="0">
              <a:effectLst/>
            </a:endParaRPr>
          </a:p>
          <a:p>
            <a:endParaRPr lang="pt-BR" sz="2200" b="0" i="0" dirty="0">
              <a:effectLst/>
            </a:endParaRPr>
          </a:p>
        </p:txBody>
      </p:sp>
    </p:spTree>
    <p:extLst>
      <p:ext uri="{BB962C8B-B14F-4D97-AF65-F5344CB8AC3E}">
        <p14:creationId xmlns:p14="http://schemas.microsoft.com/office/powerpoint/2010/main" val="3494912013"/>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9ACA99E8-F425-E4F7-26C4-7B1961BF0732}"/>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213ABE83-A322-74F9-2729-993997D075F5}"/>
              </a:ext>
            </a:extLst>
          </p:cNvPr>
          <p:cNvSpPr txBox="1"/>
          <p:nvPr/>
        </p:nvSpPr>
        <p:spPr>
          <a:xfrm>
            <a:off x="1865784" y="6309320"/>
            <a:ext cx="8460432" cy="261610"/>
          </a:xfrm>
          <a:prstGeom prst="rect">
            <a:avLst/>
          </a:prstGeom>
          <a:noFill/>
        </p:spPr>
        <p:txBody>
          <a:bodyPr wrap="square">
            <a:spAutoFit/>
          </a:bodyPr>
          <a:lstStyle/>
          <a:p>
            <a:r>
              <a:rPr lang="pt-BR" sz="1100" dirty="0"/>
              <a:t>/</a:t>
            </a:r>
          </a:p>
        </p:txBody>
      </p:sp>
      <p:sp>
        <p:nvSpPr>
          <p:cNvPr id="9" name="CaixaDeTexto 8">
            <a:extLst>
              <a:ext uri="{FF2B5EF4-FFF2-40B4-BE49-F238E27FC236}">
                <a16:creationId xmlns:a16="http://schemas.microsoft.com/office/drawing/2014/main" id="{50C92E0F-0F9F-F593-B9C5-D4D463492AC8}"/>
              </a:ext>
            </a:extLst>
          </p:cNvPr>
          <p:cNvSpPr txBox="1"/>
          <p:nvPr/>
        </p:nvSpPr>
        <p:spPr>
          <a:xfrm>
            <a:off x="1371600" y="942109"/>
            <a:ext cx="8954616" cy="5109091"/>
          </a:xfrm>
          <a:prstGeom prst="rect">
            <a:avLst/>
          </a:prstGeom>
          <a:noFill/>
        </p:spPr>
        <p:txBody>
          <a:bodyPr wrap="square">
            <a:spAutoFit/>
          </a:bodyPr>
          <a:lstStyle/>
          <a:p>
            <a:endParaRPr lang="pt-BR" b="1" dirty="0"/>
          </a:p>
          <a:p>
            <a:r>
              <a:rPr lang="pt-BR" sz="2400" b="1" dirty="0"/>
              <a:t>Sindicância: processo (conceito e natureza jurídica)</a:t>
            </a:r>
          </a:p>
          <a:p>
            <a:r>
              <a:rPr lang="pt-BR" sz="2400" dirty="0"/>
              <a:t>A </a:t>
            </a:r>
            <a:r>
              <a:rPr lang="pt-BR" sz="2400" b="1" dirty="0"/>
              <a:t>sindicância – processo</a:t>
            </a:r>
            <a:r>
              <a:rPr lang="pt-BR" sz="2400" dirty="0"/>
              <a:t> é o </a:t>
            </a:r>
            <a:r>
              <a:rPr lang="pt-BR" sz="2400" b="1" dirty="0"/>
              <a:t>processo administrativo de natureza punitiva</a:t>
            </a:r>
            <a:r>
              <a:rPr lang="pt-BR" sz="2400" dirty="0"/>
              <a:t>, instaurado quando já existem </a:t>
            </a:r>
            <a:r>
              <a:rPr lang="pt-BR" sz="2400" b="1" dirty="0"/>
              <a:t>indícios suficientes</a:t>
            </a:r>
            <a:r>
              <a:rPr lang="pt-BR" sz="2400" dirty="0"/>
              <a:t> de infração administrativa, podendo resultar em </a:t>
            </a:r>
            <a:r>
              <a:rPr lang="pt-BR" sz="2400" b="1" dirty="0"/>
              <a:t>responsabilização funcional</a:t>
            </a:r>
            <a:r>
              <a:rPr lang="pt-BR" sz="2400" dirty="0"/>
              <a:t>.</a:t>
            </a:r>
          </a:p>
          <a:p>
            <a:r>
              <a:rPr lang="pt-BR" sz="2400" b="1" dirty="0"/>
              <a:t>Características centrais:</a:t>
            </a:r>
            <a:endParaRPr lang="pt-BR" sz="2400" dirty="0"/>
          </a:p>
          <a:p>
            <a:r>
              <a:rPr lang="pt-BR" sz="2400" dirty="0"/>
              <a:t>Natureza </a:t>
            </a:r>
            <a:r>
              <a:rPr lang="pt-BR" sz="2400" b="1" dirty="0"/>
              <a:t>punitiva</a:t>
            </a:r>
            <a:r>
              <a:rPr lang="pt-BR" sz="2400" dirty="0"/>
              <a:t>;</a:t>
            </a:r>
          </a:p>
          <a:p>
            <a:r>
              <a:rPr lang="pt-BR" sz="2400" dirty="0"/>
              <a:t>Existência de imputação formal;</a:t>
            </a:r>
          </a:p>
          <a:p>
            <a:r>
              <a:rPr lang="pt-BR" sz="2400" dirty="0"/>
              <a:t>Observância obrigatória do </a:t>
            </a:r>
            <a:r>
              <a:rPr lang="pt-BR" sz="2400" b="1" dirty="0"/>
              <a:t>devido processo legal</a:t>
            </a:r>
            <a:r>
              <a:rPr lang="pt-BR" sz="2400" dirty="0"/>
              <a:t>;</a:t>
            </a:r>
          </a:p>
          <a:p>
            <a:r>
              <a:rPr lang="pt-BR" sz="2400" dirty="0"/>
              <a:t>Possibilidade de aplicação de sanção.</a:t>
            </a:r>
          </a:p>
          <a:p>
            <a:r>
              <a:rPr lang="pt-BR" sz="2400" dirty="0"/>
              <a:t>📌 Diferentemente do procedimento, a sindicância processo </a:t>
            </a:r>
            <a:r>
              <a:rPr lang="pt-BR" sz="2400" b="1" dirty="0"/>
              <a:t>já nasce com potencial sancionatório</a:t>
            </a:r>
            <a:r>
              <a:rPr lang="pt-BR" sz="2400" dirty="0"/>
              <a:t>.</a:t>
            </a:r>
          </a:p>
          <a:p>
            <a:endParaRPr lang="pt-BR" sz="2200" b="1" i="0" dirty="0">
              <a:effectLst/>
            </a:endParaRPr>
          </a:p>
          <a:p>
            <a:endParaRPr lang="pt-BR" sz="2200" b="0" i="0" dirty="0">
              <a:effectLst/>
            </a:endParaRPr>
          </a:p>
        </p:txBody>
      </p:sp>
    </p:spTree>
    <p:extLst>
      <p:ext uri="{BB962C8B-B14F-4D97-AF65-F5344CB8AC3E}">
        <p14:creationId xmlns:p14="http://schemas.microsoft.com/office/powerpoint/2010/main" val="3546251307"/>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851459BD-98ED-1A91-5471-36BFBD91C8FE}"/>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7353F8C2-4C7D-8F3B-22A2-2440DF228278}"/>
              </a:ext>
            </a:extLst>
          </p:cNvPr>
          <p:cNvSpPr txBox="1"/>
          <p:nvPr/>
        </p:nvSpPr>
        <p:spPr>
          <a:xfrm>
            <a:off x="1865784" y="6309320"/>
            <a:ext cx="8460432" cy="261610"/>
          </a:xfrm>
          <a:prstGeom prst="rect">
            <a:avLst/>
          </a:prstGeom>
          <a:noFill/>
        </p:spPr>
        <p:txBody>
          <a:bodyPr wrap="square">
            <a:spAutoFit/>
          </a:bodyPr>
          <a:lstStyle/>
          <a:p>
            <a:r>
              <a:rPr lang="pt-BR" sz="1100" dirty="0"/>
              <a:t>/</a:t>
            </a:r>
          </a:p>
        </p:txBody>
      </p:sp>
      <p:sp>
        <p:nvSpPr>
          <p:cNvPr id="9" name="CaixaDeTexto 8">
            <a:extLst>
              <a:ext uri="{FF2B5EF4-FFF2-40B4-BE49-F238E27FC236}">
                <a16:creationId xmlns:a16="http://schemas.microsoft.com/office/drawing/2014/main" id="{14990E8F-8893-220E-2484-B4A8EF80C467}"/>
              </a:ext>
            </a:extLst>
          </p:cNvPr>
          <p:cNvSpPr txBox="1"/>
          <p:nvPr/>
        </p:nvSpPr>
        <p:spPr>
          <a:xfrm>
            <a:off x="1371600" y="942109"/>
            <a:ext cx="8954616" cy="5139869"/>
          </a:xfrm>
          <a:prstGeom prst="rect">
            <a:avLst/>
          </a:prstGeom>
          <a:noFill/>
        </p:spPr>
        <p:txBody>
          <a:bodyPr wrap="square">
            <a:spAutoFit/>
          </a:bodyPr>
          <a:lstStyle/>
          <a:p>
            <a:endParaRPr lang="pt-BR" b="1" dirty="0"/>
          </a:p>
          <a:p>
            <a:r>
              <a:rPr lang="pt-BR" sz="2400" b="1" dirty="0"/>
              <a:t>Fundamento teórico e função no sistema disciplinar</a:t>
            </a:r>
          </a:p>
          <a:p>
            <a:r>
              <a:rPr lang="pt-BR" sz="2400" dirty="0"/>
              <a:t>Do ponto de vista teórico, a sindicância processo integra o </a:t>
            </a:r>
            <a:r>
              <a:rPr lang="pt-BR" sz="2400" b="1" dirty="0"/>
              <a:t>Direito Administrativo Sancionador</a:t>
            </a:r>
            <a:r>
              <a:rPr lang="pt-BR" sz="2400" dirty="0"/>
              <a:t>, devendo observar rigorosamente seus princípios.</a:t>
            </a:r>
          </a:p>
          <a:p>
            <a:r>
              <a:rPr lang="pt-BR" sz="2400" b="1" dirty="0"/>
              <a:t>Funções principais:</a:t>
            </a:r>
            <a:endParaRPr lang="pt-BR" sz="2400" dirty="0"/>
          </a:p>
          <a:p>
            <a:r>
              <a:rPr lang="pt-BR" sz="2400" dirty="0"/>
              <a:t>Apurar infrações com gravidade suficiente;</a:t>
            </a:r>
          </a:p>
          <a:p>
            <a:r>
              <a:rPr lang="pt-BR" sz="2400" dirty="0"/>
              <a:t>Assegurar contraditório e ampla defesa;</a:t>
            </a:r>
          </a:p>
          <a:p>
            <a:r>
              <a:rPr lang="pt-BR" sz="2400" dirty="0"/>
              <a:t>Produzir decisão legítima e fundamentada;</a:t>
            </a:r>
          </a:p>
          <a:p>
            <a:r>
              <a:rPr lang="pt-BR" sz="2400" dirty="0"/>
              <a:t>Viabilizar responsabilização proporcional;</a:t>
            </a:r>
          </a:p>
          <a:p>
            <a:r>
              <a:rPr lang="pt-BR" sz="2400" dirty="0"/>
              <a:t>Proteger a Administração e o servidor contra decisões arbitrárias.</a:t>
            </a:r>
          </a:p>
          <a:p>
            <a:r>
              <a:rPr lang="pt-BR" sz="2400" dirty="0"/>
              <a:t>📌 A sindicância processo </a:t>
            </a:r>
            <a:r>
              <a:rPr lang="pt-BR" sz="2400" b="1" dirty="0"/>
              <a:t>não é opcional</a:t>
            </a:r>
            <a:r>
              <a:rPr lang="pt-BR" sz="2400" dirty="0"/>
              <a:t> quando há indícios relevantes.</a:t>
            </a:r>
          </a:p>
          <a:p>
            <a:endParaRPr lang="pt-BR" sz="2200" b="0" i="0" dirty="0">
              <a:effectLst/>
            </a:endParaRPr>
          </a:p>
        </p:txBody>
      </p:sp>
    </p:spTree>
    <p:extLst>
      <p:ext uri="{BB962C8B-B14F-4D97-AF65-F5344CB8AC3E}">
        <p14:creationId xmlns:p14="http://schemas.microsoft.com/office/powerpoint/2010/main" val="2910098742"/>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D0BDC76B-B8FA-7091-14CA-ED3AE49E5C93}"/>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285E67A3-D24A-6936-F116-0FD31B204020}"/>
              </a:ext>
            </a:extLst>
          </p:cNvPr>
          <p:cNvSpPr txBox="1"/>
          <p:nvPr/>
        </p:nvSpPr>
        <p:spPr>
          <a:xfrm>
            <a:off x="1865784" y="6309320"/>
            <a:ext cx="8460432" cy="261610"/>
          </a:xfrm>
          <a:prstGeom prst="rect">
            <a:avLst/>
          </a:prstGeom>
          <a:noFill/>
        </p:spPr>
        <p:txBody>
          <a:bodyPr wrap="square">
            <a:spAutoFit/>
          </a:bodyPr>
          <a:lstStyle/>
          <a:p>
            <a:r>
              <a:rPr lang="pt-BR" sz="1100" dirty="0"/>
              <a:t>/</a:t>
            </a:r>
          </a:p>
        </p:txBody>
      </p:sp>
      <p:sp>
        <p:nvSpPr>
          <p:cNvPr id="9" name="CaixaDeTexto 8">
            <a:extLst>
              <a:ext uri="{FF2B5EF4-FFF2-40B4-BE49-F238E27FC236}">
                <a16:creationId xmlns:a16="http://schemas.microsoft.com/office/drawing/2014/main" id="{24987038-A495-5FCF-5A91-FCE09526DDCF}"/>
              </a:ext>
            </a:extLst>
          </p:cNvPr>
          <p:cNvSpPr txBox="1"/>
          <p:nvPr/>
        </p:nvSpPr>
        <p:spPr>
          <a:xfrm>
            <a:off x="1371600" y="942109"/>
            <a:ext cx="8954616" cy="4770537"/>
          </a:xfrm>
          <a:prstGeom prst="rect">
            <a:avLst/>
          </a:prstGeom>
          <a:noFill/>
        </p:spPr>
        <p:txBody>
          <a:bodyPr wrap="square">
            <a:spAutoFit/>
          </a:bodyPr>
          <a:lstStyle/>
          <a:p>
            <a:endParaRPr lang="pt-BR" b="1" dirty="0"/>
          </a:p>
          <a:p>
            <a:r>
              <a:rPr lang="pt-BR" sz="2400" b="1" dirty="0"/>
              <a:t>Quando instaurar sindicância processo (exemplos)</a:t>
            </a:r>
          </a:p>
          <a:p>
            <a:r>
              <a:rPr lang="pt-BR" sz="2400" dirty="0"/>
              <a:t>A sindicância processo é indicada quando </a:t>
            </a:r>
            <a:r>
              <a:rPr lang="pt-BR" sz="2400" b="1" dirty="0"/>
              <a:t>os fatos e indícios já apontam para infração sancionável</a:t>
            </a:r>
            <a:r>
              <a:rPr lang="pt-BR" sz="2400" dirty="0"/>
              <a:t>, ainda que não estejam totalmente esclarecidos.</a:t>
            </a:r>
          </a:p>
          <a:p>
            <a:r>
              <a:rPr lang="pt-BR" sz="2400" b="1" dirty="0"/>
              <a:t>Exemplos práticos:</a:t>
            </a:r>
            <a:endParaRPr lang="pt-BR" sz="2400" dirty="0"/>
          </a:p>
          <a:p>
            <a:r>
              <a:rPr lang="pt-BR" sz="2400" dirty="0"/>
              <a:t>Indícios de dano ao erário;</a:t>
            </a:r>
          </a:p>
          <a:p>
            <a:r>
              <a:rPr lang="pt-BR" sz="2400" dirty="0"/>
              <a:t>Uso indevido de sistemas ou informações funcionais;</a:t>
            </a:r>
          </a:p>
          <a:p>
            <a:r>
              <a:rPr lang="pt-BR" sz="2400" dirty="0"/>
              <a:t>Descumprimento reiterado de dever funcional;</a:t>
            </a:r>
          </a:p>
          <a:p>
            <a:r>
              <a:rPr lang="pt-BR" sz="2400" dirty="0"/>
              <a:t>Omissão relevante no exercício do cargo;</a:t>
            </a:r>
          </a:p>
          <a:p>
            <a:r>
              <a:rPr lang="pt-BR" sz="2400" dirty="0"/>
              <a:t>Violação de direitos de usuários do serviço público.</a:t>
            </a:r>
          </a:p>
          <a:p>
            <a:r>
              <a:rPr lang="pt-BR" sz="2400" dirty="0"/>
              <a:t>📌 Nessas hipóteses, </a:t>
            </a:r>
            <a:r>
              <a:rPr lang="pt-BR" sz="2400" b="1" dirty="0"/>
              <a:t>não basta investigação preliminar</a:t>
            </a:r>
            <a:r>
              <a:rPr lang="pt-BR" sz="2400" dirty="0"/>
              <a:t>.</a:t>
            </a:r>
          </a:p>
          <a:p>
            <a:endParaRPr lang="pt-BR" sz="2200" b="0" i="0" dirty="0">
              <a:effectLst/>
            </a:endParaRPr>
          </a:p>
        </p:txBody>
      </p:sp>
    </p:spTree>
    <p:extLst>
      <p:ext uri="{BB962C8B-B14F-4D97-AF65-F5344CB8AC3E}">
        <p14:creationId xmlns:p14="http://schemas.microsoft.com/office/powerpoint/2010/main" val="780160722"/>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356B8CDA-DA23-9246-A657-CA4D4B234C2B}"/>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0AD62606-F0E3-C5AA-1B0B-B52DA0CD3602}"/>
              </a:ext>
            </a:extLst>
          </p:cNvPr>
          <p:cNvSpPr txBox="1"/>
          <p:nvPr/>
        </p:nvSpPr>
        <p:spPr>
          <a:xfrm>
            <a:off x="1865784" y="6309320"/>
            <a:ext cx="8460432" cy="261610"/>
          </a:xfrm>
          <a:prstGeom prst="rect">
            <a:avLst/>
          </a:prstGeom>
          <a:noFill/>
        </p:spPr>
        <p:txBody>
          <a:bodyPr wrap="square">
            <a:spAutoFit/>
          </a:bodyPr>
          <a:lstStyle/>
          <a:p>
            <a:r>
              <a:rPr lang="pt-BR" sz="1100" dirty="0"/>
              <a:t>/</a:t>
            </a:r>
          </a:p>
        </p:txBody>
      </p:sp>
      <p:sp>
        <p:nvSpPr>
          <p:cNvPr id="9" name="CaixaDeTexto 8">
            <a:extLst>
              <a:ext uri="{FF2B5EF4-FFF2-40B4-BE49-F238E27FC236}">
                <a16:creationId xmlns:a16="http://schemas.microsoft.com/office/drawing/2014/main" id="{84D07C50-5EB1-F402-B4F7-4C7567FAAD90}"/>
              </a:ext>
            </a:extLst>
          </p:cNvPr>
          <p:cNvSpPr txBox="1"/>
          <p:nvPr/>
        </p:nvSpPr>
        <p:spPr>
          <a:xfrm>
            <a:off x="1371600" y="942109"/>
            <a:ext cx="8954616" cy="5878532"/>
          </a:xfrm>
          <a:prstGeom prst="rect">
            <a:avLst/>
          </a:prstGeom>
          <a:noFill/>
        </p:spPr>
        <p:txBody>
          <a:bodyPr wrap="square">
            <a:spAutoFit/>
          </a:bodyPr>
          <a:lstStyle/>
          <a:p>
            <a:endParaRPr lang="pt-BR" b="1" dirty="0"/>
          </a:p>
          <a:p>
            <a:r>
              <a:rPr lang="pt-BR" sz="2400" b="1" dirty="0"/>
              <a:t>Resultados possíveis da sindicância processo (com exemplos)</a:t>
            </a:r>
          </a:p>
          <a:p>
            <a:r>
              <a:rPr lang="pt-BR" sz="2400" dirty="0"/>
              <a:t>Ao final da sindicância processo, a autoridade competente deverá proferir </a:t>
            </a:r>
            <a:r>
              <a:rPr lang="pt-BR" sz="2400" b="1" dirty="0"/>
              <a:t>decisão motivada</a:t>
            </a:r>
            <a:r>
              <a:rPr lang="pt-BR" sz="2400" dirty="0"/>
              <a:t>, com base nas provas produzidas.</a:t>
            </a:r>
          </a:p>
          <a:p>
            <a:r>
              <a:rPr lang="pt-BR" sz="2400" b="1" dirty="0"/>
              <a:t>Possíveis resultados:</a:t>
            </a:r>
            <a:endParaRPr lang="pt-BR" sz="2400" dirty="0"/>
          </a:p>
          <a:p>
            <a:r>
              <a:rPr lang="pt-BR" sz="2400" b="1" dirty="0"/>
              <a:t>Arquivamento</a:t>
            </a:r>
            <a:br>
              <a:rPr lang="pt-BR" sz="2400" dirty="0"/>
            </a:br>
            <a:r>
              <a:rPr lang="pt-BR" sz="2400" dirty="0"/>
              <a:t>→ inexistência de infração ou prova insuficiente;</a:t>
            </a:r>
          </a:p>
          <a:p>
            <a:r>
              <a:rPr lang="pt-BR" sz="2400" b="1" dirty="0"/>
              <a:t>Aplicação de sanção</a:t>
            </a:r>
            <a:br>
              <a:rPr lang="pt-BR" sz="2400" dirty="0"/>
            </a:br>
            <a:r>
              <a:rPr lang="pt-BR" sz="2400" dirty="0"/>
              <a:t>→ advertência, suspensão ou outra prevista em lei;</a:t>
            </a:r>
          </a:p>
          <a:p>
            <a:r>
              <a:rPr lang="pt-BR" sz="2400" b="1" dirty="0"/>
              <a:t>Conversão em PAD</a:t>
            </a:r>
            <a:br>
              <a:rPr lang="pt-BR" sz="2400" dirty="0"/>
            </a:br>
            <a:r>
              <a:rPr lang="pt-BR" sz="2400" dirty="0"/>
              <a:t>→ quando a gravidade exigir rito mais amplo;</a:t>
            </a:r>
          </a:p>
          <a:p>
            <a:r>
              <a:rPr lang="pt-BR" sz="2400" b="1" dirty="0"/>
              <a:t>Medidas administrativas complementares</a:t>
            </a:r>
            <a:br>
              <a:rPr lang="pt-BR" sz="2400" dirty="0"/>
            </a:br>
            <a:r>
              <a:rPr lang="pt-BR" sz="2400" dirty="0"/>
              <a:t>→ ajustes de controles, capacitação, recomendações.</a:t>
            </a:r>
          </a:p>
          <a:p>
            <a:r>
              <a:rPr lang="pt-BR" sz="2400" dirty="0"/>
              <a:t>📌 A decisão deve observar </a:t>
            </a:r>
            <a:r>
              <a:rPr lang="pt-BR" sz="2400" b="1" dirty="0"/>
              <a:t>proporcionalidade, razoabilidade e motivação</a:t>
            </a:r>
            <a:r>
              <a:rPr lang="pt-BR" sz="2400" dirty="0"/>
              <a:t>.</a:t>
            </a:r>
          </a:p>
          <a:p>
            <a:endParaRPr lang="pt-BR" sz="2200" b="0" i="0" dirty="0">
              <a:effectLst/>
            </a:endParaRPr>
          </a:p>
        </p:txBody>
      </p:sp>
    </p:spTree>
    <p:extLst>
      <p:ext uri="{BB962C8B-B14F-4D97-AF65-F5344CB8AC3E}">
        <p14:creationId xmlns:p14="http://schemas.microsoft.com/office/powerpoint/2010/main" val="1021499599"/>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D6FB21-EA81-A0DD-7A2A-E7B0A275EE26}"/>
            </a:ext>
          </a:extLst>
        </p:cNvPr>
        <p:cNvGrpSpPr/>
        <p:nvPr/>
      </p:nvGrpSpPr>
      <p:grpSpPr>
        <a:xfrm>
          <a:off x="0" y="0"/>
          <a:ext cx="0" cy="0"/>
          <a:chOff x="0" y="0"/>
          <a:chExt cx="0" cy="0"/>
        </a:xfrm>
      </p:grpSpPr>
      <p:sp useBgFill="1">
        <p:nvSpPr>
          <p:cNvPr id="24" name="Rectangle 13">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Freeform: Shape 15">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6" name="Freeform: Shape 17">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19">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aixaDeTexto 5">
            <a:extLst>
              <a:ext uri="{FF2B5EF4-FFF2-40B4-BE49-F238E27FC236}">
                <a16:creationId xmlns:a16="http://schemas.microsoft.com/office/drawing/2014/main" id="{7390ACB7-F40B-EDBE-1B46-E53CA2565F2D}"/>
              </a:ext>
            </a:extLst>
          </p:cNvPr>
          <p:cNvSpPr txBox="1"/>
          <p:nvPr/>
        </p:nvSpPr>
        <p:spPr>
          <a:xfrm>
            <a:off x="371094" y="2718054"/>
            <a:ext cx="3438906" cy="3207258"/>
          </a:xfrm>
          <a:prstGeom prst="rect">
            <a:avLst/>
          </a:prstGeom>
        </p:spPr>
        <p:txBody>
          <a:bodyPr vert="horz" lIns="91440" tIns="45720" rIns="91440" bIns="45720" rtlCol="0" anchor="t">
            <a:normAutofit/>
          </a:bodyPr>
          <a:lstStyle/>
          <a:p>
            <a:pPr>
              <a:lnSpc>
                <a:spcPct val="90000"/>
              </a:lnSpc>
              <a:spcAft>
                <a:spcPts val="600"/>
              </a:spcAft>
            </a:pPr>
            <a:endParaRPr lang="en-US" sz="1700" dirty="0"/>
          </a:p>
        </p:txBody>
      </p:sp>
      <p:graphicFrame>
        <p:nvGraphicFramePr>
          <p:cNvPr id="3" name="Tabela 2">
            <a:extLst>
              <a:ext uri="{FF2B5EF4-FFF2-40B4-BE49-F238E27FC236}">
                <a16:creationId xmlns:a16="http://schemas.microsoft.com/office/drawing/2014/main" id="{000ED29C-6366-0EAE-6057-0BC6BD83D6BF}"/>
              </a:ext>
            </a:extLst>
          </p:cNvPr>
          <p:cNvGraphicFramePr>
            <a:graphicFrameLocks noGrp="1"/>
          </p:cNvGraphicFramePr>
          <p:nvPr>
            <p:extLst>
              <p:ext uri="{D42A27DB-BD31-4B8C-83A1-F6EECF244321}">
                <p14:modId xmlns:p14="http://schemas.microsoft.com/office/powerpoint/2010/main" val="2480106170"/>
              </p:ext>
            </p:extLst>
          </p:nvPr>
        </p:nvGraphicFramePr>
        <p:xfrm>
          <a:off x="371095" y="804351"/>
          <a:ext cx="11452100" cy="5568772"/>
        </p:xfrm>
        <a:graphic>
          <a:graphicData uri="http://schemas.openxmlformats.org/drawingml/2006/table">
            <a:tbl>
              <a:tblPr>
                <a:solidFill>
                  <a:schemeClr val="bg1"/>
                </a:solidFill>
              </a:tblPr>
              <a:tblGrid>
                <a:gridCol w="3770753">
                  <a:extLst>
                    <a:ext uri="{9D8B030D-6E8A-4147-A177-3AD203B41FA5}">
                      <a16:colId xmlns:a16="http://schemas.microsoft.com/office/drawing/2014/main" val="2441326252"/>
                    </a:ext>
                  </a:extLst>
                </a:gridCol>
                <a:gridCol w="3823186">
                  <a:extLst>
                    <a:ext uri="{9D8B030D-6E8A-4147-A177-3AD203B41FA5}">
                      <a16:colId xmlns:a16="http://schemas.microsoft.com/office/drawing/2014/main" val="3727582680"/>
                    </a:ext>
                  </a:extLst>
                </a:gridCol>
                <a:gridCol w="3858161">
                  <a:extLst>
                    <a:ext uri="{9D8B030D-6E8A-4147-A177-3AD203B41FA5}">
                      <a16:colId xmlns:a16="http://schemas.microsoft.com/office/drawing/2014/main" val="1673964859"/>
                    </a:ext>
                  </a:extLst>
                </a:gridCol>
              </a:tblGrid>
              <a:tr h="483354">
                <a:tc>
                  <a:txBody>
                    <a:bodyPr/>
                    <a:lstStyle/>
                    <a:p>
                      <a:pPr>
                        <a:buNone/>
                      </a:pPr>
                      <a:r>
                        <a:rPr lang="pt-BR" sz="1500" b="1" cap="none" spc="0" dirty="0">
                          <a:solidFill>
                            <a:schemeClr val="tx1"/>
                          </a:solidFill>
                        </a:rPr>
                        <a:t>Aspecto</a:t>
                      </a:r>
                      <a:endParaRPr lang="pt-BR" sz="1500" cap="none" spc="0" dirty="0">
                        <a:solidFill>
                          <a:schemeClr val="tx1"/>
                        </a:solidFill>
                      </a:endParaRPr>
                    </a:p>
                  </a:txBody>
                  <a:tcPr marL="82826" marR="41532" marT="63712" marB="63712" anchor="ctr">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buNone/>
                      </a:pPr>
                      <a:r>
                        <a:rPr lang="pt-BR" sz="1500" b="1" cap="none" spc="0">
                          <a:solidFill>
                            <a:schemeClr val="tx1"/>
                          </a:solidFill>
                        </a:rPr>
                        <a:t>Sindicância – Procedimento (Tema 06)</a:t>
                      </a:r>
                      <a:endParaRPr lang="pt-BR" sz="1500" cap="none" spc="0">
                        <a:solidFill>
                          <a:schemeClr val="tx1"/>
                        </a:solidFill>
                      </a:endParaRPr>
                    </a:p>
                  </a:txBody>
                  <a:tcPr marL="82826" marR="41532" marT="63712" marB="63712"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buNone/>
                      </a:pPr>
                      <a:r>
                        <a:rPr lang="pt-BR" sz="1500" b="1" cap="none" spc="0">
                          <a:solidFill>
                            <a:schemeClr val="tx1"/>
                          </a:solidFill>
                        </a:rPr>
                        <a:t>Sindicância – Processo (Tema 07)</a:t>
                      </a:r>
                      <a:endParaRPr lang="pt-BR" sz="1500" cap="none" spc="0">
                        <a:solidFill>
                          <a:schemeClr val="tx1"/>
                        </a:solidFill>
                      </a:endParaRPr>
                    </a:p>
                  </a:txBody>
                  <a:tcPr marL="82826" marR="41532" marT="63712" marB="63712" anchor="ctr">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noFill/>
                  </a:tcPr>
                </a:tc>
                <a:extLst>
                  <a:ext uri="{0D108BD9-81ED-4DB2-BD59-A6C34878D82A}">
                    <a16:rowId xmlns:a16="http://schemas.microsoft.com/office/drawing/2014/main" val="384488145"/>
                  </a:ext>
                </a:extLst>
              </a:tr>
              <a:tr h="323756">
                <a:tc>
                  <a:txBody>
                    <a:bodyPr/>
                    <a:lstStyle/>
                    <a:p>
                      <a:pPr>
                        <a:buNone/>
                      </a:pPr>
                      <a:r>
                        <a:rPr lang="pt-BR" sz="1500" b="1" cap="none" spc="0" dirty="0">
                          <a:solidFill>
                            <a:schemeClr val="tx1"/>
                          </a:solidFill>
                        </a:rPr>
                        <a:t>Natureza jurídica</a:t>
                      </a:r>
                      <a:endParaRPr lang="pt-BR" sz="1500" cap="none" spc="0" dirty="0">
                        <a:solidFill>
                          <a:schemeClr val="tx1"/>
                        </a:solidFill>
                      </a:endParaRPr>
                    </a:p>
                  </a:txBody>
                  <a:tcPr marL="82826" marR="41532" marT="63712" marB="63712" anchor="ctr">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buNone/>
                      </a:pPr>
                      <a:r>
                        <a:rPr lang="pt-BR" sz="1500" cap="none" spc="0">
                          <a:solidFill>
                            <a:schemeClr val="tx1"/>
                          </a:solidFill>
                        </a:rPr>
                        <a:t>Investigativa</a:t>
                      </a:r>
                    </a:p>
                  </a:txBody>
                  <a:tcPr marL="82826" marR="41532" marT="63712" marB="63712"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buNone/>
                      </a:pPr>
                      <a:r>
                        <a:rPr lang="pt-BR" sz="1500" cap="none" spc="0">
                          <a:solidFill>
                            <a:schemeClr val="tx1"/>
                          </a:solidFill>
                        </a:rPr>
                        <a:t>Punitiva</a:t>
                      </a:r>
                    </a:p>
                  </a:txBody>
                  <a:tcPr marL="82826" marR="41532" marT="63712" marB="63712" anchor="ctr">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noFill/>
                  </a:tcPr>
                </a:tc>
                <a:extLst>
                  <a:ext uri="{0D108BD9-81ED-4DB2-BD59-A6C34878D82A}">
                    <a16:rowId xmlns:a16="http://schemas.microsoft.com/office/drawing/2014/main" val="3337219819"/>
                  </a:ext>
                </a:extLst>
              </a:tr>
              <a:tr h="483354">
                <a:tc>
                  <a:txBody>
                    <a:bodyPr/>
                    <a:lstStyle/>
                    <a:p>
                      <a:pPr>
                        <a:buNone/>
                      </a:pPr>
                      <a:r>
                        <a:rPr lang="pt-BR" sz="1500" b="1" cap="none" spc="0" dirty="0">
                          <a:solidFill>
                            <a:schemeClr val="tx1"/>
                          </a:solidFill>
                        </a:rPr>
                        <a:t>Finalidade</a:t>
                      </a:r>
                      <a:endParaRPr lang="pt-BR" sz="1500" cap="none" spc="0" dirty="0">
                        <a:solidFill>
                          <a:schemeClr val="tx1"/>
                        </a:solidFill>
                      </a:endParaRPr>
                    </a:p>
                  </a:txBody>
                  <a:tcPr marL="82826" marR="41532" marT="63712" marB="63712" anchor="ctr">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buNone/>
                      </a:pPr>
                      <a:r>
                        <a:rPr lang="pt-BR" sz="1500" cap="none" spc="0">
                          <a:solidFill>
                            <a:schemeClr val="tx1"/>
                          </a:solidFill>
                        </a:rPr>
                        <a:t>Esclarecer fatos e formar juízo preliminar</a:t>
                      </a:r>
                    </a:p>
                  </a:txBody>
                  <a:tcPr marL="82826" marR="41532" marT="63712" marB="63712"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buNone/>
                      </a:pPr>
                      <a:r>
                        <a:rPr lang="pt-BR" sz="1500" cap="none" spc="0">
                          <a:solidFill>
                            <a:schemeClr val="tx1"/>
                          </a:solidFill>
                        </a:rPr>
                        <a:t>Apurar infração com vistas à responsabilização</a:t>
                      </a:r>
                    </a:p>
                  </a:txBody>
                  <a:tcPr marL="82826" marR="41532" marT="63712" marB="63712" anchor="ctr">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noFill/>
                  </a:tcPr>
                </a:tc>
                <a:extLst>
                  <a:ext uri="{0D108BD9-81ED-4DB2-BD59-A6C34878D82A}">
                    <a16:rowId xmlns:a16="http://schemas.microsoft.com/office/drawing/2014/main" val="584843297"/>
                  </a:ext>
                </a:extLst>
              </a:tr>
              <a:tr h="483354">
                <a:tc>
                  <a:txBody>
                    <a:bodyPr/>
                    <a:lstStyle/>
                    <a:p>
                      <a:pPr>
                        <a:buNone/>
                      </a:pPr>
                      <a:r>
                        <a:rPr lang="pt-BR" sz="1500" b="1" cap="none" spc="0" dirty="0">
                          <a:solidFill>
                            <a:schemeClr val="tx1"/>
                          </a:solidFill>
                        </a:rPr>
                        <a:t>Momento de uso</a:t>
                      </a:r>
                      <a:endParaRPr lang="pt-BR" sz="1500" cap="none" spc="0" dirty="0">
                        <a:solidFill>
                          <a:schemeClr val="tx1"/>
                        </a:solidFill>
                      </a:endParaRPr>
                    </a:p>
                  </a:txBody>
                  <a:tcPr marL="82826" marR="41532" marT="63712" marB="63712" anchor="ctr">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buNone/>
                      </a:pPr>
                      <a:r>
                        <a:rPr lang="pt-BR" sz="1500" cap="none" spc="0">
                          <a:solidFill>
                            <a:schemeClr val="tx1"/>
                          </a:solidFill>
                        </a:rPr>
                        <a:t>Quando há dúvida sobre autoria, gravidade ou relevância</a:t>
                      </a:r>
                    </a:p>
                  </a:txBody>
                  <a:tcPr marL="82826" marR="41532" marT="63712" marB="63712"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buNone/>
                      </a:pPr>
                      <a:r>
                        <a:rPr lang="pt-BR" sz="1500" cap="none" spc="0">
                          <a:solidFill>
                            <a:schemeClr val="tx1"/>
                          </a:solidFill>
                        </a:rPr>
                        <a:t>Quando já existem indícios suficientes de infração</a:t>
                      </a:r>
                    </a:p>
                  </a:txBody>
                  <a:tcPr marL="82826" marR="41532" marT="63712" marB="63712" anchor="ctr">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noFill/>
                  </a:tcPr>
                </a:tc>
                <a:extLst>
                  <a:ext uri="{0D108BD9-81ED-4DB2-BD59-A6C34878D82A}">
                    <a16:rowId xmlns:a16="http://schemas.microsoft.com/office/drawing/2014/main" val="1232983667"/>
                  </a:ext>
                </a:extLst>
              </a:tr>
              <a:tr h="323756">
                <a:tc>
                  <a:txBody>
                    <a:bodyPr/>
                    <a:lstStyle/>
                    <a:p>
                      <a:pPr>
                        <a:buNone/>
                      </a:pPr>
                      <a:r>
                        <a:rPr lang="pt-BR" sz="1500" b="1" cap="none" spc="0">
                          <a:solidFill>
                            <a:schemeClr val="tx1"/>
                          </a:solidFill>
                        </a:rPr>
                        <a:t>Imputação formal</a:t>
                      </a:r>
                      <a:endParaRPr lang="pt-BR" sz="1500" cap="none" spc="0">
                        <a:solidFill>
                          <a:schemeClr val="tx1"/>
                        </a:solidFill>
                      </a:endParaRPr>
                    </a:p>
                  </a:txBody>
                  <a:tcPr marL="82826" marR="41532" marT="63712" marB="63712" anchor="ctr">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buNone/>
                      </a:pPr>
                      <a:r>
                        <a:rPr lang="pt-BR" sz="1500" cap="none" spc="0">
                          <a:solidFill>
                            <a:schemeClr val="tx1"/>
                          </a:solidFill>
                        </a:rPr>
                        <a:t>❌ Não há imputação</a:t>
                      </a:r>
                    </a:p>
                  </a:txBody>
                  <a:tcPr marL="82826" marR="41532" marT="63712" marB="63712"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buNone/>
                      </a:pPr>
                      <a:r>
                        <a:rPr lang="pt-BR" sz="1500" cap="none" spc="0">
                          <a:solidFill>
                            <a:schemeClr val="tx1"/>
                          </a:solidFill>
                        </a:rPr>
                        <a:t>✔️ Há imputação ao servidor</a:t>
                      </a:r>
                    </a:p>
                  </a:txBody>
                  <a:tcPr marL="82826" marR="41532" marT="63712" marB="63712" anchor="ctr">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noFill/>
                  </a:tcPr>
                </a:tc>
                <a:extLst>
                  <a:ext uri="{0D108BD9-81ED-4DB2-BD59-A6C34878D82A}">
                    <a16:rowId xmlns:a16="http://schemas.microsoft.com/office/drawing/2014/main" val="3034889563"/>
                  </a:ext>
                </a:extLst>
              </a:tr>
              <a:tr h="323756">
                <a:tc>
                  <a:txBody>
                    <a:bodyPr/>
                    <a:lstStyle/>
                    <a:p>
                      <a:pPr>
                        <a:buNone/>
                      </a:pPr>
                      <a:r>
                        <a:rPr lang="pt-BR" sz="1500" b="1" cap="none" spc="0">
                          <a:solidFill>
                            <a:schemeClr val="tx1"/>
                          </a:solidFill>
                        </a:rPr>
                        <a:t>Possibilidade de sanção</a:t>
                      </a:r>
                      <a:endParaRPr lang="pt-BR" sz="1500" cap="none" spc="0">
                        <a:solidFill>
                          <a:schemeClr val="tx1"/>
                        </a:solidFill>
                      </a:endParaRPr>
                    </a:p>
                  </a:txBody>
                  <a:tcPr marL="82826" marR="41532" marT="63712" marB="63712" anchor="ctr">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buNone/>
                      </a:pPr>
                      <a:r>
                        <a:rPr lang="pt-BR" sz="1500" cap="none" spc="0" dirty="0">
                          <a:solidFill>
                            <a:schemeClr val="tx1"/>
                          </a:solidFill>
                        </a:rPr>
                        <a:t>❌ Não</a:t>
                      </a:r>
                    </a:p>
                  </a:txBody>
                  <a:tcPr marL="82826" marR="41532" marT="63712" marB="63712"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buNone/>
                      </a:pPr>
                      <a:r>
                        <a:rPr lang="pt-BR" sz="1500" cap="none" spc="0">
                          <a:solidFill>
                            <a:schemeClr val="tx1"/>
                          </a:solidFill>
                        </a:rPr>
                        <a:t>✔️ Sim</a:t>
                      </a:r>
                    </a:p>
                  </a:txBody>
                  <a:tcPr marL="82826" marR="41532" marT="63712" marB="63712" anchor="ctr">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noFill/>
                  </a:tcPr>
                </a:tc>
                <a:extLst>
                  <a:ext uri="{0D108BD9-81ED-4DB2-BD59-A6C34878D82A}">
                    <a16:rowId xmlns:a16="http://schemas.microsoft.com/office/drawing/2014/main" val="2796361"/>
                  </a:ext>
                </a:extLst>
              </a:tr>
              <a:tr h="323756">
                <a:tc>
                  <a:txBody>
                    <a:bodyPr/>
                    <a:lstStyle/>
                    <a:p>
                      <a:pPr>
                        <a:buNone/>
                      </a:pPr>
                      <a:r>
                        <a:rPr lang="pt-BR" sz="1500" b="1" cap="none" spc="0" dirty="0">
                          <a:solidFill>
                            <a:schemeClr val="tx1"/>
                          </a:solidFill>
                        </a:rPr>
                        <a:t>Contraditório e ampla defesa</a:t>
                      </a:r>
                      <a:endParaRPr lang="pt-BR" sz="1500" cap="none" spc="0" dirty="0">
                        <a:solidFill>
                          <a:schemeClr val="tx1"/>
                        </a:solidFill>
                      </a:endParaRPr>
                    </a:p>
                  </a:txBody>
                  <a:tcPr marL="82826" marR="41532" marT="63712" marB="63712" anchor="ctr">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buNone/>
                      </a:pPr>
                      <a:r>
                        <a:rPr lang="pt-BR" sz="1500" cap="none" spc="0" dirty="0">
                          <a:solidFill>
                            <a:schemeClr val="tx1"/>
                          </a:solidFill>
                        </a:rPr>
                        <a:t>Não obrigatórios (grau compatível)</a:t>
                      </a:r>
                    </a:p>
                  </a:txBody>
                  <a:tcPr marL="82826" marR="41532" marT="63712" marB="63712"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buNone/>
                      </a:pPr>
                      <a:r>
                        <a:rPr lang="pt-BR" sz="1500" cap="none" spc="0">
                          <a:solidFill>
                            <a:schemeClr val="tx1"/>
                          </a:solidFill>
                        </a:rPr>
                        <a:t>Obrigatórios</a:t>
                      </a:r>
                    </a:p>
                  </a:txBody>
                  <a:tcPr marL="82826" marR="41532" marT="63712" marB="63712" anchor="ctr">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noFill/>
                  </a:tcPr>
                </a:tc>
                <a:extLst>
                  <a:ext uri="{0D108BD9-81ED-4DB2-BD59-A6C34878D82A}">
                    <a16:rowId xmlns:a16="http://schemas.microsoft.com/office/drawing/2014/main" val="3821686482"/>
                  </a:ext>
                </a:extLst>
              </a:tr>
              <a:tr h="323756">
                <a:tc>
                  <a:txBody>
                    <a:bodyPr/>
                    <a:lstStyle/>
                    <a:p>
                      <a:pPr>
                        <a:buNone/>
                      </a:pPr>
                      <a:r>
                        <a:rPr lang="pt-BR" sz="1500" b="1" cap="none" spc="0">
                          <a:solidFill>
                            <a:schemeClr val="tx1"/>
                          </a:solidFill>
                        </a:rPr>
                        <a:t>Formalismo</a:t>
                      </a:r>
                      <a:endParaRPr lang="pt-BR" sz="1500" cap="none" spc="0">
                        <a:solidFill>
                          <a:schemeClr val="tx1"/>
                        </a:solidFill>
                      </a:endParaRPr>
                    </a:p>
                  </a:txBody>
                  <a:tcPr marL="82826" marR="41532" marT="63712" marB="63712" anchor="ctr">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buNone/>
                      </a:pPr>
                      <a:r>
                        <a:rPr lang="pt-BR" sz="1500" cap="none" spc="0" dirty="0">
                          <a:solidFill>
                            <a:schemeClr val="tx1"/>
                          </a:solidFill>
                        </a:rPr>
                        <a:t>Flexível e simplificado</a:t>
                      </a:r>
                    </a:p>
                  </a:txBody>
                  <a:tcPr marL="82826" marR="41532" marT="63712" marB="63712"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buNone/>
                      </a:pPr>
                      <a:r>
                        <a:rPr lang="pt-BR" sz="1500" cap="none" spc="0">
                          <a:solidFill>
                            <a:schemeClr val="tx1"/>
                          </a:solidFill>
                        </a:rPr>
                        <a:t>Estruturado e garantista</a:t>
                      </a:r>
                    </a:p>
                  </a:txBody>
                  <a:tcPr marL="82826" marR="41532" marT="63712" marB="63712" anchor="ctr">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noFill/>
                  </a:tcPr>
                </a:tc>
                <a:extLst>
                  <a:ext uri="{0D108BD9-81ED-4DB2-BD59-A6C34878D82A}">
                    <a16:rowId xmlns:a16="http://schemas.microsoft.com/office/drawing/2014/main" val="3812261285"/>
                  </a:ext>
                </a:extLst>
              </a:tr>
              <a:tr h="323756">
                <a:tc>
                  <a:txBody>
                    <a:bodyPr/>
                    <a:lstStyle/>
                    <a:p>
                      <a:pPr>
                        <a:buNone/>
                      </a:pPr>
                      <a:r>
                        <a:rPr lang="pt-BR" sz="1500" b="1" cap="none" spc="0">
                          <a:solidFill>
                            <a:schemeClr val="tx1"/>
                          </a:solidFill>
                        </a:rPr>
                        <a:t>Foco principal</a:t>
                      </a:r>
                      <a:endParaRPr lang="pt-BR" sz="1500" cap="none" spc="0">
                        <a:solidFill>
                          <a:schemeClr val="tx1"/>
                        </a:solidFill>
                      </a:endParaRPr>
                    </a:p>
                  </a:txBody>
                  <a:tcPr marL="82826" marR="41532" marT="63712" marB="63712" anchor="ctr">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buNone/>
                      </a:pPr>
                      <a:r>
                        <a:rPr lang="pt-BR" sz="1500" cap="none" spc="0" dirty="0">
                          <a:solidFill>
                            <a:schemeClr val="tx1"/>
                          </a:solidFill>
                        </a:rPr>
                        <a:t>Verificar se há infração relevante</a:t>
                      </a:r>
                    </a:p>
                  </a:txBody>
                  <a:tcPr marL="82826" marR="41532" marT="63712" marB="63712"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buNone/>
                      </a:pPr>
                      <a:r>
                        <a:rPr lang="pt-BR" sz="1500" cap="none" spc="0">
                          <a:solidFill>
                            <a:schemeClr val="tx1"/>
                          </a:solidFill>
                        </a:rPr>
                        <a:t>Confirmar ou afastar responsabilidade</a:t>
                      </a:r>
                    </a:p>
                  </a:txBody>
                  <a:tcPr marL="82826" marR="41532" marT="63712" marB="63712" anchor="ctr">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noFill/>
                  </a:tcPr>
                </a:tc>
                <a:extLst>
                  <a:ext uri="{0D108BD9-81ED-4DB2-BD59-A6C34878D82A}">
                    <a16:rowId xmlns:a16="http://schemas.microsoft.com/office/drawing/2014/main" val="2401560334"/>
                  </a:ext>
                </a:extLst>
              </a:tr>
              <a:tr h="323756">
                <a:tc>
                  <a:txBody>
                    <a:bodyPr/>
                    <a:lstStyle/>
                    <a:p>
                      <a:pPr>
                        <a:buNone/>
                      </a:pPr>
                      <a:r>
                        <a:rPr lang="pt-BR" sz="1500" b="1" cap="none" spc="0">
                          <a:solidFill>
                            <a:schemeClr val="tx1"/>
                          </a:solidFill>
                        </a:rPr>
                        <a:t>Risco ao servidor</a:t>
                      </a:r>
                      <a:endParaRPr lang="pt-BR" sz="1500" cap="none" spc="0">
                        <a:solidFill>
                          <a:schemeClr val="tx1"/>
                        </a:solidFill>
                      </a:endParaRPr>
                    </a:p>
                  </a:txBody>
                  <a:tcPr marL="82826" marR="41532" marT="63712" marB="63712" anchor="ctr">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buNone/>
                      </a:pPr>
                      <a:r>
                        <a:rPr lang="pt-BR" sz="1500" cap="none" spc="0">
                          <a:solidFill>
                            <a:schemeClr val="tx1"/>
                          </a:solidFill>
                        </a:rPr>
                        <a:t>Baixo</a:t>
                      </a:r>
                    </a:p>
                  </a:txBody>
                  <a:tcPr marL="82826" marR="41532" marT="63712" marB="63712"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buNone/>
                      </a:pPr>
                      <a:r>
                        <a:rPr lang="pt-BR" sz="1500" cap="none" spc="0" dirty="0">
                          <a:solidFill>
                            <a:schemeClr val="tx1"/>
                          </a:solidFill>
                        </a:rPr>
                        <a:t>Elevado (pode gerar sanção)</a:t>
                      </a:r>
                    </a:p>
                  </a:txBody>
                  <a:tcPr marL="82826" marR="41532" marT="63712" marB="63712" anchor="ctr">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noFill/>
                  </a:tcPr>
                </a:tc>
                <a:extLst>
                  <a:ext uri="{0D108BD9-81ED-4DB2-BD59-A6C34878D82A}">
                    <a16:rowId xmlns:a16="http://schemas.microsoft.com/office/drawing/2014/main" val="1105352060"/>
                  </a:ext>
                </a:extLst>
              </a:tr>
              <a:tr h="483354">
                <a:tc>
                  <a:txBody>
                    <a:bodyPr/>
                    <a:lstStyle/>
                    <a:p>
                      <a:pPr>
                        <a:buNone/>
                      </a:pPr>
                      <a:r>
                        <a:rPr lang="pt-BR" sz="1500" b="1" cap="none" spc="0">
                          <a:solidFill>
                            <a:schemeClr val="tx1"/>
                          </a:solidFill>
                        </a:rPr>
                        <a:t>Exemplos típicos</a:t>
                      </a:r>
                      <a:endParaRPr lang="pt-BR" sz="1500" cap="none" spc="0">
                        <a:solidFill>
                          <a:schemeClr val="tx1"/>
                        </a:solidFill>
                      </a:endParaRPr>
                    </a:p>
                  </a:txBody>
                  <a:tcPr marL="82826" marR="41532" marT="63712" marB="63712" anchor="ctr">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buNone/>
                      </a:pPr>
                      <a:r>
                        <a:rPr lang="pt-BR" sz="1500" cap="none" spc="0">
                          <a:solidFill>
                            <a:schemeClr val="tx1"/>
                          </a:solidFill>
                        </a:rPr>
                        <a:t>Denúncia genérica; dúvida entre erro formal e infração</a:t>
                      </a:r>
                    </a:p>
                  </a:txBody>
                  <a:tcPr marL="82826" marR="41532" marT="63712" marB="63712"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buNone/>
                      </a:pPr>
                      <a:r>
                        <a:rPr lang="pt-BR" sz="1500" cap="none" spc="0" dirty="0">
                          <a:solidFill>
                            <a:schemeClr val="tx1"/>
                          </a:solidFill>
                        </a:rPr>
                        <a:t>Indícios de dano ao erário; uso indevido de sistemas</a:t>
                      </a:r>
                    </a:p>
                  </a:txBody>
                  <a:tcPr marL="82826" marR="41532" marT="63712" marB="63712" anchor="ctr">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noFill/>
                  </a:tcPr>
                </a:tc>
                <a:extLst>
                  <a:ext uri="{0D108BD9-81ED-4DB2-BD59-A6C34878D82A}">
                    <a16:rowId xmlns:a16="http://schemas.microsoft.com/office/drawing/2014/main" val="4277229451"/>
                  </a:ext>
                </a:extLst>
              </a:tr>
              <a:tr h="483354">
                <a:tc>
                  <a:txBody>
                    <a:bodyPr/>
                    <a:lstStyle/>
                    <a:p>
                      <a:pPr>
                        <a:buNone/>
                      </a:pPr>
                      <a:r>
                        <a:rPr lang="pt-BR" sz="1500" b="1" cap="none" spc="0">
                          <a:solidFill>
                            <a:schemeClr val="tx1"/>
                          </a:solidFill>
                        </a:rPr>
                        <a:t>Resultados possíveis</a:t>
                      </a:r>
                      <a:endParaRPr lang="pt-BR" sz="1500" cap="none" spc="0">
                        <a:solidFill>
                          <a:schemeClr val="tx1"/>
                        </a:solidFill>
                      </a:endParaRPr>
                    </a:p>
                  </a:txBody>
                  <a:tcPr marL="82826" marR="41532" marT="63712" marB="63712" anchor="ctr">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buNone/>
                      </a:pPr>
                      <a:r>
                        <a:rPr lang="pt-BR" sz="1500" cap="none" spc="0">
                          <a:solidFill>
                            <a:schemeClr val="tx1"/>
                          </a:solidFill>
                        </a:rPr>
                        <a:t>Arquivamento, saneamento ou instauração de processo</a:t>
                      </a:r>
                    </a:p>
                  </a:txBody>
                  <a:tcPr marL="82826" marR="41532" marT="63712" marB="63712"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buNone/>
                      </a:pPr>
                      <a:r>
                        <a:rPr lang="pt-BR" sz="1500" cap="none" spc="0" dirty="0">
                          <a:solidFill>
                            <a:schemeClr val="tx1"/>
                          </a:solidFill>
                        </a:rPr>
                        <a:t>Arquivamento, sanção ou conversão em PAD</a:t>
                      </a:r>
                    </a:p>
                  </a:txBody>
                  <a:tcPr marL="82826" marR="41532" marT="63712" marB="63712" anchor="ctr">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noFill/>
                  </a:tcPr>
                </a:tc>
                <a:extLst>
                  <a:ext uri="{0D108BD9-81ED-4DB2-BD59-A6C34878D82A}">
                    <a16:rowId xmlns:a16="http://schemas.microsoft.com/office/drawing/2014/main" val="3384374651"/>
                  </a:ext>
                </a:extLst>
              </a:tr>
              <a:tr h="323756">
                <a:tc>
                  <a:txBody>
                    <a:bodyPr/>
                    <a:lstStyle/>
                    <a:p>
                      <a:pPr>
                        <a:buNone/>
                      </a:pPr>
                      <a:r>
                        <a:rPr lang="pt-BR" sz="1500" b="1" cap="none" spc="0">
                          <a:solidFill>
                            <a:schemeClr val="tx1"/>
                          </a:solidFill>
                        </a:rPr>
                        <a:t>Função no sistema</a:t>
                      </a:r>
                      <a:endParaRPr lang="pt-BR" sz="1500" cap="none" spc="0">
                        <a:solidFill>
                          <a:schemeClr val="tx1"/>
                        </a:solidFill>
                      </a:endParaRPr>
                    </a:p>
                  </a:txBody>
                  <a:tcPr marL="82826" marR="41532" marT="63712" marB="63712" anchor="ctr">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buNone/>
                      </a:pPr>
                      <a:r>
                        <a:rPr lang="pt-BR" sz="1500" cap="none" spc="0">
                          <a:solidFill>
                            <a:schemeClr val="tx1"/>
                          </a:solidFill>
                        </a:rPr>
                        <a:t>Filtrar e evitar punições prematuras</a:t>
                      </a:r>
                    </a:p>
                  </a:txBody>
                  <a:tcPr marL="82826" marR="41532" marT="63712" marB="63712"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buNone/>
                      </a:pPr>
                      <a:r>
                        <a:rPr lang="pt-BR" sz="1500" cap="none" spc="0" dirty="0">
                          <a:solidFill>
                            <a:schemeClr val="tx1"/>
                          </a:solidFill>
                        </a:rPr>
                        <a:t>Exercício legítimo do poder punitivo</a:t>
                      </a:r>
                    </a:p>
                  </a:txBody>
                  <a:tcPr marL="82826" marR="41532" marT="63712" marB="63712" anchor="ctr">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noFill/>
                  </a:tcPr>
                </a:tc>
                <a:extLst>
                  <a:ext uri="{0D108BD9-81ED-4DB2-BD59-A6C34878D82A}">
                    <a16:rowId xmlns:a16="http://schemas.microsoft.com/office/drawing/2014/main" val="1320786582"/>
                  </a:ext>
                </a:extLst>
              </a:tr>
            </a:tbl>
          </a:graphicData>
        </a:graphic>
      </p:graphicFrame>
    </p:spTree>
    <p:extLst>
      <p:ext uri="{BB962C8B-B14F-4D97-AF65-F5344CB8AC3E}">
        <p14:creationId xmlns:p14="http://schemas.microsoft.com/office/powerpoint/2010/main" val="32518141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C553E6BC-4C51-734F-9BBD-2943BDEE9EBA}"/>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4419120D-1201-586C-B035-56A64AADE228}"/>
              </a:ext>
            </a:extLst>
          </p:cNvPr>
          <p:cNvSpPr txBox="1"/>
          <p:nvPr/>
        </p:nvSpPr>
        <p:spPr>
          <a:xfrm>
            <a:off x="1865784" y="6309320"/>
            <a:ext cx="8460432" cy="261610"/>
          </a:xfrm>
          <a:prstGeom prst="rect">
            <a:avLst/>
          </a:prstGeom>
          <a:noFill/>
        </p:spPr>
        <p:txBody>
          <a:bodyPr wrap="square">
            <a:spAutoFit/>
          </a:bodyPr>
          <a:lstStyle/>
          <a:p>
            <a:r>
              <a:rPr lang="pt-BR" sz="1100" dirty="0"/>
              <a:t>/</a:t>
            </a:r>
          </a:p>
        </p:txBody>
      </p:sp>
      <p:sp>
        <p:nvSpPr>
          <p:cNvPr id="9" name="CaixaDeTexto 8">
            <a:extLst>
              <a:ext uri="{FF2B5EF4-FFF2-40B4-BE49-F238E27FC236}">
                <a16:creationId xmlns:a16="http://schemas.microsoft.com/office/drawing/2014/main" id="{CF90892E-69A1-E6A3-964B-83DDA6C49747}"/>
              </a:ext>
            </a:extLst>
          </p:cNvPr>
          <p:cNvSpPr txBox="1"/>
          <p:nvPr/>
        </p:nvSpPr>
        <p:spPr>
          <a:xfrm>
            <a:off x="1371600" y="942109"/>
            <a:ext cx="8954616" cy="984885"/>
          </a:xfrm>
          <a:prstGeom prst="rect">
            <a:avLst/>
          </a:prstGeom>
          <a:noFill/>
        </p:spPr>
        <p:txBody>
          <a:bodyPr wrap="square">
            <a:spAutoFit/>
          </a:bodyPr>
          <a:lstStyle/>
          <a:p>
            <a:br>
              <a:rPr lang="pt-BR" dirty="0"/>
            </a:br>
            <a:endParaRPr lang="pt-BR" dirty="0"/>
          </a:p>
          <a:p>
            <a:endParaRPr lang="pt-BR" sz="2200" b="0" i="0" dirty="0">
              <a:effectLst/>
            </a:endParaRPr>
          </a:p>
        </p:txBody>
      </p:sp>
      <p:pic>
        <p:nvPicPr>
          <p:cNvPr id="3" name="Imagem 2" descr="Diagrama&#10;&#10;O conteúdo gerado por IA pode estar incorreto.">
            <a:extLst>
              <a:ext uri="{FF2B5EF4-FFF2-40B4-BE49-F238E27FC236}">
                <a16:creationId xmlns:a16="http://schemas.microsoft.com/office/drawing/2014/main" id="{7A1D3215-AA78-DBBA-14F5-128D9496C41D}"/>
              </a:ext>
            </a:extLst>
          </p:cNvPr>
          <p:cNvPicPr>
            <a:picLocks noChangeAspect="1"/>
          </p:cNvPicPr>
          <p:nvPr/>
        </p:nvPicPr>
        <p:blipFill>
          <a:blip r:embed="rId5"/>
          <a:stretch>
            <a:fillRect/>
          </a:stretch>
        </p:blipFill>
        <p:spPr>
          <a:xfrm>
            <a:off x="1865784" y="607791"/>
            <a:ext cx="8460432" cy="5642418"/>
          </a:xfrm>
          <a:prstGeom prst="rect">
            <a:avLst/>
          </a:prstGeom>
        </p:spPr>
      </p:pic>
    </p:spTree>
    <p:extLst>
      <p:ext uri="{BB962C8B-B14F-4D97-AF65-F5344CB8AC3E}">
        <p14:creationId xmlns:p14="http://schemas.microsoft.com/office/powerpoint/2010/main" val="1171387347"/>
      </p:ext>
    </p:extLst>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4E259550-ADA1-FEE5-D705-7A5E817EA37D}"/>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C79506DA-C171-0FDB-3D32-3AB3393938E7}"/>
              </a:ext>
            </a:extLst>
          </p:cNvPr>
          <p:cNvSpPr txBox="1"/>
          <p:nvPr/>
        </p:nvSpPr>
        <p:spPr>
          <a:xfrm>
            <a:off x="1865784" y="6309320"/>
            <a:ext cx="8460432" cy="261610"/>
          </a:xfrm>
          <a:prstGeom prst="rect">
            <a:avLst/>
          </a:prstGeom>
          <a:noFill/>
        </p:spPr>
        <p:txBody>
          <a:bodyPr wrap="square">
            <a:spAutoFit/>
          </a:bodyPr>
          <a:lstStyle/>
          <a:p>
            <a:r>
              <a:rPr lang="pt-BR" sz="1100" dirty="0"/>
              <a:t>/</a:t>
            </a:r>
          </a:p>
        </p:txBody>
      </p:sp>
      <p:sp>
        <p:nvSpPr>
          <p:cNvPr id="9" name="CaixaDeTexto 8">
            <a:extLst>
              <a:ext uri="{FF2B5EF4-FFF2-40B4-BE49-F238E27FC236}">
                <a16:creationId xmlns:a16="http://schemas.microsoft.com/office/drawing/2014/main" id="{75795F4E-4B1D-A1DD-8EBE-3C5E736EFDBD}"/>
              </a:ext>
            </a:extLst>
          </p:cNvPr>
          <p:cNvSpPr txBox="1"/>
          <p:nvPr/>
        </p:nvSpPr>
        <p:spPr>
          <a:xfrm>
            <a:off x="224589" y="705853"/>
            <a:ext cx="11646569" cy="6524863"/>
          </a:xfrm>
          <a:prstGeom prst="rect">
            <a:avLst/>
          </a:prstGeom>
          <a:noFill/>
        </p:spPr>
        <p:txBody>
          <a:bodyPr wrap="square">
            <a:spAutoFit/>
          </a:bodyPr>
          <a:lstStyle/>
          <a:p>
            <a:br>
              <a:rPr lang="pt-BR" dirty="0"/>
            </a:br>
            <a:endParaRPr lang="pt-BR" dirty="0"/>
          </a:p>
          <a:p>
            <a:r>
              <a:rPr lang="pt-BR" b="1" dirty="0"/>
              <a:t>PASSO A PASSO DA SINDICÂNCIA</a:t>
            </a:r>
          </a:p>
          <a:p>
            <a:br>
              <a:rPr lang="pt-BR" dirty="0"/>
            </a:br>
            <a:endParaRPr lang="pt-BR" dirty="0"/>
          </a:p>
          <a:p>
            <a:r>
              <a:rPr lang="pt-BR" b="1" dirty="0"/>
              <a:t> Visão Geral do Passo a Passo</a:t>
            </a:r>
          </a:p>
          <a:p>
            <a:r>
              <a:rPr lang="pt-BR" dirty="0"/>
              <a:t>A sindicância deve seguir uma </a:t>
            </a:r>
            <a:r>
              <a:rPr lang="pt-BR" b="1" dirty="0"/>
              <a:t>sequência lógica e controlada</a:t>
            </a:r>
            <a:r>
              <a:rPr lang="pt-BR" dirty="0"/>
              <a:t>, garantindo legalidade, eficiência e segurança jurídica.</a:t>
            </a:r>
          </a:p>
          <a:p>
            <a:r>
              <a:rPr lang="pt-BR" b="1" dirty="0"/>
              <a:t>Etapas macro:</a:t>
            </a:r>
            <a:endParaRPr lang="pt-BR" dirty="0"/>
          </a:p>
          <a:p>
            <a:r>
              <a:rPr lang="pt-BR" dirty="0"/>
              <a:t>Recebimento da notícia / representação</a:t>
            </a:r>
          </a:p>
          <a:p>
            <a:r>
              <a:rPr lang="pt-BR" dirty="0"/>
              <a:t>Análise inicial e classificação do fato</a:t>
            </a:r>
          </a:p>
          <a:p>
            <a:r>
              <a:rPr lang="pt-BR" dirty="0"/>
              <a:t>Definição do rito (procedimento ou processo)</a:t>
            </a:r>
          </a:p>
          <a:p>
            <a:r>
              <a:rPr lang="pt-BR" dirty="0"/>
              <a:t>Instauração formal</a:t>
            </a:r>
          </a:p>
          <a:p>
            <a:r>
              <a:rPr lang="pt-BR" dirty="0"/>
              <a:t>Instrução (diligências)</a:t>
            </a:r>
          </a:p>
          <a:p>
            <a:r>
              <a:rPr lang="pt-BR" dirty="0"/>
              <a:t>Relatório final</a:t>
            </a:r>
          </a:p>
          <a:p>
            <a:r>
              <a:rPr lang="pt-BR" dirty="0"/>
              <a:t>Decisão da autoridade</a:t>
            </a:r>
          </a:p>
          <a:p>
            <a:r>
              <a:rPr lang="pt-BR" dirty="0"/>
              <a:t>Providências e encerramento</a:t>
            </a:r>
          </a:p>
          <a:p>
            <a:r>
              <a:rPr lang="pt-BR" dirty="0"/>
              <a:t>📌 O erro mais comum é </a:t>
            </a:r>
            <a:r>
              <a:rPr lang="pt-BR" b="1" dirty="0"/>
              <a:t>pular etapas</a:t>
            </a:r>
            <a:r>
              <a:rPr lang="pt-BR" dirty="0"/>
              <a:t> ou inverter a lógica do rito.</a:t>
            </a:r>
          </a:p>
          <a:p>
            <a:endParaRPr lang="pt-BR" dirty="0"/>
          </a:p>
          <a:p>
            <a:endParaRPr lang="pt-BR" dirty="0"/>
          </a:p>
          <a:p>
            <a:endParaRPr lang="pt-BR" b="1" i="0" dirty="0">
              <a:effectLst/>
            </a:endParaRPr>
          </a:p>
          <a:p>
            <a:endParaRPr lang="pt-BR" b="1" dirty="0"/>
          </a:p>
          <a:p>
            <a:endParaRPr lang="pt-BR" b="1" i="0" dirty="0">
              <a:effectLst/>
            </a:endParaRPr>
          </a:p>
          <a:p>
            <a:endParaRPr lang="pt-BR" sz="2200" b="0" i="0" dirty="0">
              <a:effectLst/>
            </a:endParaRPr>
          </a:p>
        </p:txBody>
      </p:sp>
    </p:spTree>
    <p:extLst>
      <p:ext uri="{BB962C8B-B14F-4D97-AF65-F5344CB8AC3E}">
        <p14:creationId xmlns:p14="http://schemas.microsoft.com/office/powerpoint/2010/main" val="3488523312"/>
      </p:ext>
    </p:extLst>
  </p:cSld>
  <p:clrMapOvr>
    <a:overrideClrMapping bg1="lt1" tx1="dk1" bg2="lt2" tx2="dk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D55CD3C6-F904-1F90-9DE9-B08B31B0FA7A}"/>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1C32246A-B1BC-107B-4EFD-71CDD26889EB}"/>
              </a:ext>
            </a:extLst>
          </p:cNvPr>
          <p:cNvSpPr txBox="1"/>
          <p:nvPr/>
        </p:nvSpPr>
        <p:spPr>
          <a:xfrm>
            <a:off x="1865784" y="6309320"/>
            <a:ext cx="8460432" cy="261610"/>
          </a:xfrm>
          <a:prstGeom prst="rect">
            <a:avLst/>
          </a:prstGeom>
          <a:noFill/>
        </p:spPr>
        <p:txBody>
          <a:bodyPr wrap="square">
            <a:spAutoFit/>
          </a:bodyPr>
          <a:lstStyle/>
          <a:p>
            <a:r>
              <a:rPr lang="pt-BR" sz="1100" dirty="0"/>
              <a:t>/</a:t>
            </a:r>
          </a:p>
        </p:txBody>
      </p:sp>
      <p:sp>
        <p:nvSpPr>
          <p:cNvPr id="9" name="CaixaDeTexto 8">
            <a:extLst>
              <a:ext uri="{FF2B5EF4-FFF2-40B4-BE49-F238E27FC236}">
                <a16:creationId xmlns:a16="http://schemas.microsoft.com/office/drawing/2014/main" id="{27FF6730-D0F0-0D9B-0121-5B0768829439}"/>
              </a:ext>
            </a:extLst>
          </p:cNvPr>
          <p:cNvSpPr txBox="1"/>
          <p:nvPr/>
        </p:nvSpPr>
        <p:spPr>
          <a:xfrm>
            <a:off x="224589" y="705853"/>
            <a:ext cx="11646569" cy="6247864"/>
          </a:xfrm>
          <a:prstGeom prst="rect">
            <a:avLst/>
          </a:prstGeom>
          <a:noFill/>
        </p:spPr>
        <p:txBody>
          <a:bodyPr wrap="square">
            <a:spAutoFit/>
          </a:bodyPr>
          <a:lstStyle/>
          <a:p>
            <a:br>
              <a:rPr lang="pt-BR" dirty="0"/>
            </a:br>
            <a:r>
              <a:rPr lang="pt-BR" b="1" dirty="0"/>
              <a:t>Recebimento, Análise Inicial e Definição do Rito</a:t>
            </a:r>
          </a:p>
          <a:p>
            <a:r>
              <a:rPr lang="pt-BR" dirty="0"/>
              <a:t>Nesta fase, </a:t>
            </a:r>
            <a:r>
              <a:rPr lang="pt-BR" b="1" dirty="0"/>
              <a:t>não há julgamento</a:t>
            </a:r>
            <a:r>
              <a:rPr lang="pt-BR" dirty="0"/>
              <a:t>, mas </a:t>
            </a:r>
            <a:r>
              <a:rPr lang="pt-BR" b="1" dirty="0"/>
              <a:t>triagem técnica</a:t>
            </a:r>
            <a:r>
              <a:rPr lang="pt-BR" dirty="0"/>
              <a:t>.</a:t>
            </a:r>
          </a:p>
          <a:p>
            <a:r>
              <a:rPr lang="pt-BR" b="1" dirty="0"/>
              <a:t>Atividades essenciais:</a:t>
            </a:r>
            <a:endParaRPr lang="pt-BR" dirty="0"/>
          </a:p>
          <a:p>
            <a:r>
              <a:rPr lang="pt-BR" dirty="0"/>
              <a:t>Registrar formalmente a notícia ou representação;</a:t>
            </a:r>
          </a:p>
          <a:p>
            <a:r>
              <a:rPr lang="pt-BR" dirty="0"/>
              <a:t>Verificar plausibilidade e elementos mínimos;</a:t>
            </a:r>
          </a:p>
          <a:p>
            <a:r>
              <a:rPr lang="pt-BR" dirty="0"/>
              <a:t>Distinguir:</a:t>
            </a:r>
          </a:p>
          <a:p>
            <a:pPr lvl="1"/>
            <a:r>
              <a:rPr lang="pt-BR" dirty="0"/>
              <a:t>impropriedade formal × infração relevante;</a:t>
            </a:r>
          </a:p>
          <a:p>
            <a:r>
              <a:rPr lang="pt-BR" dirty="0"/>
              <a:t>Avaliar:</a:t>
            </a:r>
          </a:p>
          <a:p>
            <a:pPr lvl="1"/>
            <a:r>
              <a:rPr lang="pt-BR" dirty="0"/>
              <a:t>existência de indícios,</a:t>
            </a:r>
          </a:p>
          <a:p>
            <a:pPr lvl="1"/>
            <a:r>
              <a:rPr lang="pt-BR" dirty="0"/>
              <a:t>autoria,</a:t>
            </a:r>
          </a:p>
          <a:p>
            <a:pPr lvl="1"/>
            <a:r>
              <a:rPr lang="pt-BR" dirty="0"/>
              <a:t>gravidade.</a:t>
            </a:r>
          </a:p>
          <a:p>
            <a:r>
              <a:rPr lang="pt-BR" b="1" dirty="0"/>
              <a:t>Decisão-chave:</a:t>
            </a:r>
            <a:endParaRPr lang="pt-BR" dirty="0"/>
          </a:p>
          <a:p>
            <a:r>
              <a:rPr lang="pt-BR" dirty="0"/>
              <a:t>Dúvida → </a:t>
            </a:r>
            <a:r>
              <a:rPr lang="pt-BR" b="1" dirty="0"/>
              <a:t>Sindicância Procedimento</a:t>
            </a:r>
            <a:endParaRPr lang="pt-BR" dirty="0"/>
          </a:p>
          <a:p>
            <a:r>
              <a:rPr lang="pt-BR" dirty="0"/>
              <a:t>Indícios suficientes → </a:t>
            </a:r>
            <a:r>
              <a:rPr lang="pt-BR" b="1" dirty="0"/>
              <a:t>Sindicância Processo</a:t>
            </a:r>
            <a:endParaRPr lang="pt-BR" dirty="0"/>
          </a:p>
          <a:p>
            <a:r>
              <a:rPr lang="pt-BR" dirty="0"/>
              <a:t>📌 Aqui se aplica diretamente o </a:t>
            </a:r>
            <a:r>
              <a:rPr lang="pt-BR" b="1" dirty="0"/>
              <a:t>fluxo decisório dos Temas 06 e 07</a:t>
            </a:r>
            <a:r>
              <a:rPr lang="pt-BR" dirty="0"/>
              <a:t>.</a:t>
            </a:r>
          </a:p>
          <a:p>
            <a:endParaRPr lang="pt-BR" dirty="0"/>
          </a:p>
          <a:p>
            <a:endParaRPr lang="pt-BR" dirty="0"/>
          </a:p>
          <a:p>
            <a:endParaRPr lang="pt-BR" b="1" i="0" dirty="0">
              <a:effectLst/>
            </a:endParaRPr>
          </a:p>
          <a:p>
            <a:endParaRPr lang="pt-BR" b="1" dirty="0"/>
          </a:p>
          <a:p>
            <a:endParaRPr lang="pt-BR" b="1" i="0" dirty="0">
              <a:effectLst/>
            </a:endParaRPr>
          </a:p>
          <a:p>
            <a:endParaRPr lang="pt-BR" sz="2200" b="0" i="0" dirty="0">
              <a:effectLst/>
            </a:endParaRPr>
          </a:p>
        </p:txBody>
      </p:sp>
    </p:spTree>
    <p:extLst>
      <p:ext uri="{BB962C8B-B14F-4D97-AF65-F5344CB8AC3E}">
        <p14:creationId xmlns:p14="http://schemas.microsoft.com/office/powerpoint/2010/main" val="4232351527"/>
      </p:ext>
    </p:extLst>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B394ECCA-B614-F4FD-BA1F-FD8B49504E94}"/>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10F273B7-1955-892D-31EC-75CE40DB6195}"/>
              </a:ext>
            </a:extLst>
          </p:cNvPr>
          <p:cNvSpPr txBox="1"/>
          <p:nvPr/>
        </p:nvSpPr>
        <p:spPr>
          <a:xfrm>
            <a:off x="1865784" y="6309320"/>
            <a:ext cx="8460432" cy="261610"/>
          </a:xfrm>
          <a:prstGeom prst="rect">
            <a:avLst/>
          </a:prstGeom>
          <a:noFill/>
        </p:spPr>
        <p:txBody>
          <a:bodyPr wrap="square">
            <a:spAutoFit/>
          </a:bodyPr>
          <a:lstStyle/>
          <a:p>
            <a:r>
              <a:rPr lang="pt-BR" sz="1100" dirty="0"/>
              <a:t>/</a:t>
            </a:r>
          </a:p>
        </p:txBody>
      </p:sp>
      <p:sp>
        <p:nvSpPr>
          <p:cNvPr id="9" name="CaixaDeTexto 8">
            <a:extLst>
              <a:ext uri="{FF2B5EF4-FFF2-40B4-BE49-F238E27FC236}">
                <a16:creationId xmlns:a16="http://schemas.microsoft.com/office/drawing/2014/main" id="{7090918A-5EAF-3222-7A93-6BB24B63EF3A}"/>
              </a:ext>
            </a:extLst>
          </p:cNvPr>
          <p:cNvSpPr txBox="1"/>
          <p:nvPr/>
        </p:nvSpPr>
        <p:spPr>
          <a:xfrm>
            <a:off x="224589" y="705853"/>
            <a:ext cx="11646569" cy="6524863"/>
          </a:xfrm>
          <a:prstGeom prst="rect">
            <a:avLst/>
          </a:prstGeom>
          <a:noFill/>
        </p:spPr>
        <p:txBody>
          <a:bodyPr wrap="square">
            <a:spAutoFit/>
          </a:bodyPr>
          <a:lstStyle/>
          <a:p>
            <a:br>
              <a:rPr lang="pt-BR" dirty="0"/>
            </a:br>
            <a:r>
              <a:rPr lang="pt-BR" b="1" dirty="0"/>
              <a:t>Instauração e Instrução da Sindicância</a:t>
            </a:r>
          </a:p>
          <a:p>
            <a:r>
              <a:rPr lang="pt-BR" dirty="0"/>
              <a:t>Definido o rito, inicia-se a fase formal de apuração.</a:t>
            </a:r>
          </a:p>
          <a:p>
            <a:r>
              <a:rPr lang="pt-BR" b="1" dirty="0"/>
              <a:t>Instauração:</a:t>
            </a:r>
            <a:endParaRPr lang="pt-BR" dirty="0"/>
          </a:p>
          <a:p>
            <a:r>
              <a:rPr lang="pt-BR" dirty="0"/>
              <a:t>Ato/portaria com:</a:t>
            </a:r>
          </a:p>
          <a:p>
            <a:pPr lvl="1"/>
            <a:r>
              <a:rPr lang="pt-BR" dirty="0"/>
              <a:t>objeto claro,</a:t>
            </a:r>
          </a:p>
          <a:p>
            <a:pPr lvl="1"/>
            <a:r>
              <a:rPr lang="pt-BR" dirty="0"/>
              <a:t>comissão designada,</a:t>
            </a:r>
          </a:p>
          <a:p>
            <a:pPr lvl="1"/>
            <a:r>
              <a:rPr lang="pt-BR" dirty="0"/>
              <a:t>prazo,</a:t>
            </a:r>
          </a:p>
          <a:p>
            <a:pPr lvl="1"/>
            <a:r>
              <a:rPr lang="pt-BR" dirty="0"/>
              <a:t>escopo da apuração;</a:t>
            </a:r>
          </a:p>
          <a:p>
            <a:r>
              <a:rPr lang="pt-BR" dirty="0"/>
              <a:t>Verificação de impedimento ou suspeição.</a:t>
            </a:r>
          </a:p>
          <a:p>
            <a:r>
              <a:rPr lang="pt-BR" b="1" dirty="0"/>
              <a:t>Instrução (diligências):</a:t>
            </a:r>
            <a:endParaRPr lang="pt-BR" dirty="0"/>
          </a:p>
          <a:p>
            <a:r>
              <a:rPr lang="pt-BR" dirty="0"/>
              <a:t>Coleta de documentos e registros;</a:t>
            </a:r>
          </a:p>
          <a:p>
            <a:r>
              <a:rPr lang="pt-BR" dirty="0"/>
              <a:t>Análise de sistemas e fluxos;</a:t>
            </a:r>
          </a:p>
          <a:p>
            <a:r>
              <a:rPr lang="pt-BR" dirty="0"/>
              <a:t>Oitivas (quando necessárias);</a:t>
            </a:r>
          </a:p>
          <a:p>
            <a:r>
              <a:rPr lang="pt-BR" dirty="0"/>
              <a:t>Registro organizado e cronológico dos atos.</a:t>
            </a:r>
          </a:p>
          <a:p>
            <a:r>
              <a:rPr lang="pt-BR" dirty="0"/>
              <a:t>📌 Na sindicância processo, </a:t>
            </a:r>
            <a:r>
              <a:rPr lang="pt-BR" b="1" dirty="0"/>
              <a:t>asseguram-se as garantias do investigado</a:t>
            </a:r>
            <a:r>
              <a:rPr lang="pt-BR" dirty="0"/>
              <a:t>.</a:t>
            </a:r>
          </a:p>
          <a:p>
            <a:endParaRPr lang="pt-BR" dirty="0"/>
          </a:p>
          <a:p>
            <a:endParaRPr lang="pt-BR" dirty="0"/>
          </a:p>
          <a:p>
            <a:endParaRPr lang="pt-BR" dirty="0"/>
          </a:p>
          <a:p>
            <a:endParaRPr lang="pt-BR" b="1" i="0" dirty="0">
              <a:effectLst/>
            </a:endParaRPr>
          </a:p>
          <a:p>
            <a:endParaRPr lang="pt-BR" b="1" dirty="0"/>
          </a:p>
          <a:p>
            <a:endParaRPr lang="pt-BR" b="1" i="0" dirty="0">
              <a:effectLst/>
            </a:endParaRPr>
          </a:p>
          <a:p>
            <a:endParaRPr lang="pt-BR" sz="2200" b="0" i="0" dirty="0">
              <a:effectLst/>
            </a:endParaRPr>
          </a:p>
        </p:txBody>
      </p:sp>
    </p:spTree>
    <p:extLst>
      <p:ext uri="{BB962C8B-B14F-4D97-AF65-F5344CB8AC3E}">
        <p14:creationId xmlns:p14="http://schemas.microsoft.com/office/powerpoint/2010/main" val="3788164258"/>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8936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BA09A520-8A13-81E4-4934-D663E4E2CFD2}"/>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C2E41182-9BB0-FE3C-3637-394AEA2A3DC4}"/>
              </a:ext>
            </a:extLst>
          </p:cNvPr>
          <p:cNvSpPr txBox="1"/>
          <p:nvPr/>
        </p:nvSpPr>
        <p:spPr>
          <a:xfrm>
            <a:off x="1865784" y="6309320"/>
            <a:ext cx="8460432" cy="261610"/>
          </a:xfrm>
          <a:prstGeom prst="rect">
            <a:avLst/>
          </a:prstGeom>
          <a:noFill/>
        </p:spPr>
        <p:txBody>
          <a:bodyPr wrap="square">
            <a:spAutoFit/>
          </a:bodyPr>
          <a:lstStyle/>
          <a:p>
            <a:r>
              <a:rPr lang="pt-BR" sz="1100" dirty="0"/>
              <a:t>/</a:t>
            </a:r>
          </a:p>
        </p:txBody>
      </p:sp>
      <p:sp>
        <p:nvSpPr>
          <p:cNvPr id="9" name="CaixaDeTexto 8">
            <a:extLst>
              <a:ext uri="{FF2B5EF4-FFF2-40B4-BE49-F238E27FC236}">
                <a16:creationId xmlns:a16="http://schemas.microsoft.com/office/drawing/2014/main" id="{2841A518-0D40-1D36-6651-379CCE56FF1E}"/>
              </a:ext>
            </a:extLst>
          </p:cNvPr>
          <p:cNvSpPr txBox="1"/>
          <p:nvPr/>
        </p:nvSpPr>
        <p:spPr>
          <a:xfrm>
            <a:off x="0" y="737937"/>
            <a:ext cx="11646569" cy="5416868"/>
          </a:xfrm>
          <a:prstGeom prst="rect">
            <a:avLst/>
          </a:prstGeom>
          <a:noFill/>
        </p:spPr>
        <p:txBody>
          <a:bodyPr wrap="square">
            <a:spAutoFit/>
          </a:bodyPr>
          <a:lstStyle/>
          <a:p>
            <a:br>
              <a:rPr lang="pt-BR" dirty="0"/>
            </a:br>
            <a:r>
              <a:rPr lang="pt-BR" b="1" dirty="0"/>
              <a:t>Relatório, Decisão e Encerramento</a:t>
            </a:r>
          </a:p>
          <a:p>
            <a:r>
              <a:rPr lang="pt-BR" dirty="0"/>
              <a:t>A sindicância se encerra com </a:t>
            </a:r>
            <a:r>
              <a:rPr lang="pt-BR" b="1" dirty="0"/>
              <a:t>relatório técnico</a:t>
            </a:r>
            <a:r>
              <a:rPr lang="pt-BR" dirty="0"/>
              <a:t> e </a:t>
            </a:r>
            <a:r>
              <a:rPr lang="pt-BR" b="1" dirty="0"/>
              <a:t>decisão motivada</a:t>
            </a:r>
            <a:r>
              <a:rPr lang="pt-BR" dirty="0"/>
              <a:t> da autoridade competente.</a:t>
            </a:r>
          </a:p>
          <a:p>
            <a:r>
              <a:rPr lang="pt-BR" b="1" dirty="0"/>
              <a:t>Relatório deve conter:</a:t>
            </a:r>
            <a:endParaRPr lang="pt-BR" dirty="0"/>
          </a:p>
          <a:p>
            <a:r>
              <a:rPr lang="pt-BR" dirty="0"/>
              <a:t>Síntese dos fatos apurados;</a:t>
            </a:r>
          </a:p>
          <a:p>
            <a:r>
              <a:rPr lang="pt-BR" dirty="0"/>
              <a:t>Análise jurídica:</a:t>
            </a:r>
          </a:p>
          <a:p>
            <a:pPr lvl="1"/>
            <a:r>
              <a:rPr lang="pt-BR" dirty="0"/>
              <a:t>tipicidade formal,</a:t>
            </a:r>
          </a:p>
          <a:p>
            <a:pPr lvl="1"/>
            <a:r>
              <a:rPr lang="pt-BR" dirty="0"/>
              <a:t>tipicidade material,</a:t>
            </a:r>
          </a:p>
          <a:p>
            <a:pPr lvl="1"/>
            <a:r>
              <a:rPr lang="pt-BR" dirty="0"/>
              <a:t>desvalor da conduta e resultado;</a:t>
            </a:r>
          </a:p>
          <a:p>
            <a:r>
              <a:rPr lang="pt-BR" dirty="0"/>
              <a:t>Conclusão fundamentada;</a:t>
            </a:r>
          </a:p>
          <a:p>
            <a:r>
              <a:rPr lang="pt-BR" dirty="0"/>
              <a:t>Proposta de encaminhamento.</a:t>
            </a:r>
          </a:p>
          <a:p>
            <a:r>
              <a:rPr lang="pt-BR" b="1" dirty="0"/>
              <a:t>Decisão possível:</a:t>
            </a:r>
            <a:endParaRPr lang="pt-BR" dirty="0"/>
          </a:p>
          <a:p>
            <a:r>
              <a:rPr lang="pt-BR" dirty="0"/>
              <a:t>Arquivamento;</a:t>
            </a:r>
          </a:p>
          <a:p>
            <a:r>
              <a:rPr lang="pt-BR" dirty="0"/>
              <a:t>Saneamento/orientação;</a:t>
            </a:r>
          </a:p>
          <a:p>
            <a:r>
              <a:rPr lang="pt-BR" dirty="0"/>
              <a:t>Medidas corretivas;</a:t>
            </a:r>
          </a:p>
          <a:p>
            <a:r>
              <a:rPr lang="pt-BR" dirty="0"/>
              <a:t>Instauração de sindicância processo ou PAD;</a:t>
            </a:r>
          </a:p>
          <a:p>
            <a:r>
              <a:rPr lang="pt-BR" dirty="0"/>
              <a:t>Aplicação de sanção (quando cabível).</a:t>
            </a:r>
          </a:p>
          <a:p>
            <a:r>
              <a:rPr lang="pt-BR" dirty="0"/>
              <a:t>📌 </a:t>
            </a:r>
            <a:r>
              <a:rPr lang="pt-BR" b="1" dirty="0"/>
              <a:t>Sem relatório claro e decisão motivada, a sindicância perde validade.</a:t>
            </a:r>
            <a:endParaRPr lang="pt-BR" dirty="0"/>
          </a:p>
          <a:p>
            <a:endParaRPr lang="pt-BR" sz="2200" b="0" i="0" dirty="0">
              <a:effectLst/>
            </a:endParaRPr>
          </a:p>
        </p:txBody>
      </p:sp>
    </p:spTree>
    <p:extLst>
      <p:ext uri="{BB962C8B-B14F-4D97-AF65-F5344CB8AC3E}">
        <p14:creationId xmlns:p14="http://schemas.microsoft.com/office/powerpoint/2010/main" val="1291107318"/>
      </p:ext>
    </p:extLst>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8B8DDEF0-F3E5-B7B5-AB5C-36B100D34600}"/>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7551ECD9-D092-6E4E-5C60-DDE1D8462631}"/>
              </a:ext>
            </a:extLst>
          </p:cNvPr>
          <p:cNvSpPr txBox="1"/>
          <p:nvPr/>
        </p:nvSpPr>
        <p:spPr>
          <a:xfrm>
            <a:off x="1865784" y="6309320"/>
            <a:ext cx="8460432" cy="261610"/>
          </a:xfrm>
          <a:prstGeom prst="rect">
            <a:avLst/>
          </a:prstGeom>
          <a:noFill/>
        </p:spPr>
        <p:txBody>
          <a:bodyPr wrap="square">
            <a:spAutoFit/>
          </a:bodyPr>
          <a:lstStyle/>
          <a:p>
            <a:r>
              <a:rPr lang="pt-BR" sz="1100" dirty="0"/>
              <a:t>/</a:t>
            </a:r>
          </a:p>
        </p:txBody>
      </p:sp>
      <p:sp>
        <p:nvSpPr>
          <p:cNvPr id="9" name="CaixaDeTexto 8">
            <a:extLst>
              <a:ext uri="{FF2B5EF4-FFF2-40B4-BE49-F238E27FC236}">
                <a16:creationId xmlns:a16="http://schemas.microsoft.com/office/drawing/2014/main" id="{0B4888FA-9A7F-60CF-5110-7E25C1562DEE}"/>
              </a:ext>
            </a:extLst>
          </p:cNvPr>
          <p:cNvSpPr txBox="1"/>
          <p:nvPr/>
        </p:nvSpPr>
        <p:spPr>
          <a:xfrm>
            <a:off x="742836" y="1120676"/>
            <a:ext cx="2658090" cy="2308324"/>
          </a:xfrm>
          <a:prstGeom prst="rect">
            <a:avLst/>
          </a:prstGeom>
          <a:noFill/>
        </p:spPr>
        <p:txBody>
          <a:bodyPr wrap="square">
            <a:spAutoFit/>
          </a:bodyPr>
          <a:lstStyle/>
          <a:p>
            <a:br>
              <a:rPr lang="pt-BR" dirty="0"/>
            </a:br>
            <a:r>
              <a:rPr lang="pt-BR" b="1" dirty="0"/>
              <a:t>Sindicância bem conduzida não é a que pune mais,</a:t>
            </a:r>
            <a:br>
              <a:rPr lang="pt-BR" b="1" dirty="0"/>
            </a:br>
            <a:r>
              <a:rPr lang="pt-BR" b="1" dirty="0"/>
              <a:t>mas a que apura corretamente, decide com critério e encerra com segurança jurídica.</a:t>
            </a:r>
            <a:endParaRPr lang="pt-BR" sz="2200" b="1" i="0" dirty="0">
              <a:effectLst/>
            </a:endParaRPr>
          </a:p>
        </p:txBody>
      </p:sp>
      <p:pic>
        <p:nvPicPr>
          <p:cNvPr id="2" name="Imagem 1" descr="Interface gráfica do usuário, Texto, Aplicativo, chat ou mensagem de texto&#10;&#10;O conteúdo gerado por IA pode estar incorreto.">
            <a:extLst>
              <a:ext uri="{FF2B5EF4-FFF2-40B4-BE49-F238E27FC236}">
                <a16:creationId xmlns:a16="http://schemas.microsoft.com/office/drawing/2014/main" id="{E74349A0-001E-FC75-A6FC-D3423DE71C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5712" y="474338"/>
            <a:ext cx="4827360" cy="6096592"/>
          </a:xfrm>
          <a:prstGeom prst="rect">
            <a:avLst/>
          </a:prstGeom>
        </p:spPr>
      </p:pic>
    </p:spTree>
    <p:extLst>
      <p:ext uri="{BB962C8B-B14F-4D97-AF65-F5344CB8AC3E}">
        <p14:creationId xmlns:p14="http://schemas.microsoft.com/office/powerpoint/2010/main" val="3436511368"/>
      </p:ext>
    </p:extLst>
  </p:cSld>
  <p:clrMapOvr>
    <a:overrideClrMapping bg1="lt1" tx1="dk1" bg2="lt2" tx2="dk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Espaço Reservado para Conteúdo 3">
            <a:extLst>
              <a:ext uri="{FF2B5EF4-FFF2-40B4-BE49-F238E27FC236}">
                <a16:creationId xmlns:a16="http://schemas.microsoft.com/office/drawing/2014/main" id="{E35A8346-5D05-FFD9-966A-3AA1B648A5A8}"/>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32960113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747889" y="3379258"/>
            <a:ext cx="8836378" cy="1325563"/>
          </a:xfrm>
        </p:spPr>
        <p:txBody>
          <a:bodyPr>
            <a:normAutofit/>
          </a:bodyPr>
          <a:lstStyle/>
          <a:p>
            <a:br>
              <a:rPr lang="pt-BR" sz="3600" dirty="0">
                <a:solidFill>
                  <a:schemeClr val="bg1"/>
                </a:solidFill>
                <a:latin typeface="Arial" panose="020B0604020202020204" pitchFamily="34" charset="0"/>
                <a:cs typeface="Arial" panose="020B0604020202020204" pitchFamily="34" charset="0"/>
              </a:rPr>
            </a:br>
            <a:endParaRPr lang="pt-BR"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90971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005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60DB0604-173A-4A70-CB94-B6965EE2639A}"/>
              </a:ext>
            </a:extLst>
          </p:cNvPr>
          <p:cNvSpPr txBox="1"/>
          <p:nvPr/>
        </p:nvSpPr>
        <p:spPr>
          <a:xfrm>
            <a:off x="1865784" y="6309320"/>
            <a:ext cx="8460432" cy="261610"/>
          </a:xfrm>
          <a:prstGeom prst="rect">
            <a:avLst/>
          </a:prstGeom>
          <a:noFill/>
        </p:spPr>
        <p:txBody>
          <a:bodyPr wrap="square">
            <a:spAutoFit/>
          </a:bodyPr>
          <a:lstStyle/>
          <a:p>
            <a:r>
              <a:rPr lang="pt-BR" sz="1100" dirty="0"/>
              <a:t>/</a:t>
            </a:r>
          </a:p>
        </p:txBody>
      </p:sp>
      <p:sp>
        <p:nvSpPr>
          <p:cNvPr id="9" name="CaixaDeTexto 8">
            <a:extLst>
              <a:ext uri="{FF2B5EF4-FFF2-40B4-BE49-F238E27FC236}">
                <a16:creationId xmlns:a16="http://schemas.microsoft.com/office/drawing/2014/main" id="{760B4417-DC3C-6239-F417-A1CB0D0A1D39}"/>
              </a:ext>
            </a:extLst>
          </p:cNvPr>
          <p:cNvSpPr txBox="1"/>
          <p:nvPr/>
        </p:nvSpPr>
        <p:spPr>
          <a:xfrm>
            <a:off x="1371600" y="942109"/>
            <a:ext cx="10058400" cy="5078313"/>
          </a:xfrm>
          <a:prstGeom prst="rect">
            <a:avLst/>
          </a:prstGeom>
          <a:noFill/>
        </p:spPr>
        <p:txBody>
          <a:bodyPr wrap="square">
            <a:spAutoFit/>
          </a:bodyPr>
          <a:lstStyle/>
          <a:p>
            <a:r>
              <a:rPr lang="pt-BR" b="1" dirty="0"/>
              <a:t>O que vamos aprender neste módulo?</a:t>
            </a:r>
          </a:p>
          <a:p>
            <a:endParaRPr lang="pt-BR" b="1" dirty="0"/>
          </a:p>
          <a:p>
            <a:endParaRPr lang="pt-BR" b="1" dirty="0"/>
          </a:p>
          <a:p>
            <a:endParaRPr lang="pt-BR" b="1" dirty="0"/>
          </a:p>
          <a:p>
            <a:r>
              <a:rPr lang="pt-BR" b="1" dirty="0"/>
              <a:t>Sindicâncias! Apurando Infrações Funcionais</a:t>
            </a:r>
          </a:p>
          <a:p>
            <a:endParaRPr lang="pt-BR" b="1" dirty="0"/>
          </a:p>
          <a:p>
            <a:r>
              <a:rPr lang="pt-BR" dirty="0"/>
              <a:t>1 Teoria Geral da Infração Administrativa</a:t>
            </a:r>
            <a:br>
              <a:rPr lang="pt-BR" dirty="0"/>
            </a:br>
            <a:r>
              <a:rPr lang="pt-BR" dirty="0"/>
              <a:t>2 Regras de conduta, ilícito e sanção</a:t>
            </a:r>
            <a:br>
              <a:rPr lang="pt-BR" dirty="0"/>
            </a:br>
            <a:r>
              <a:rPr lang="pt-BR" dirty="0"/>
              <a:t>3 Caracterização da infração administrativa: </a:t>
            </a:r>
            <a:br>
              <a:rPr lang="pt-BR" dirty="0"/>
            </a:br>
            <a:r>
              <a:rPr lang="pt-BR" dirty="0"/>
              <a:t>a) Desvalor de conduta</a:t>
            </a:r>
            <a:br>
              <a:rPr lang="pt-BR" dirty="0"/>
            </a:br>
            <a:r>
              <a:rPr lang="pt-BR" dirty="0"/>
              <a:t>b) Resultado</a:t>
            </a:r>
            <a:br>
              <a:rPr lang="pt-BR" dirty="0"/>
            </a:br>
            <a:r>
              <a:rPr lang="pt-BR" dirty="0"/>
              <a:t>4 O dever de representar: </a:t>
            </a:r>
            <a:br>
              <a:rPr lang="pt-BR" dirty="0"/>
            </a:br>
            <a:r>
              <a:rPr lang="pt-BR" dirty="0"/>
              <a:t>a) Cautelas</a:t>
            </a:r>
            <a:br>
              <a:rPr lang="pt-BR" dirty="0"/>
            </a:br>
            <a:r>
              <a:rPr lang="pt-BR" dirty="0"/>
              <a:t>b) Elementos básicos na representação</a:t>
            </a:r>
            <a:br>
              <a:rPr lang="pt-BR" dirty="0"/>
            </a:br>
            <a:r>
              <a:rPr lang="pt-BR" dirty="0"/>
              <a:t>5 Principiologia do Processo Administrativo</a:t>
            </a:r>
            <a:br>
              <a:rPr lang="pt-BR" dirty="0"/>
            </a:br>
            <a:r>
              <a:rPr lang="pt-BR" dirty="0"/>
              <a:t>6 Sindicância Procedimento</a:t>
            </a:r>
            <a:br>
              <a:rPr lang="pt-BR" dirty="0"/>
            </a:br>
            <a:r>
              <a:rPr lang="pt-BR" dirty="0"/>
              <a:t>7 Sindicância Processo</a:t>
            </a:r>
            <a:br>
              <a:rPr lang="pt-BR" dirty="0"/>
            </a:br>
            <a:r>
              <a:rPr lang="pt-BR" dirty="0"/>
              <a:t>8 Passo a passo da sindicância</a:t>
            </a:r>
            <a:endParaRPr lang="pt-BR" b="1" dirty="0"/>
          </a:p>
        </p:txBody>
      </p:sp>
    </p:spTree>
    <p:extLst>
      <p:ext uri="{BB962C8B-B14F-4D97-AF65-F5344CB8AC3E}">
        <p14:creationId xmlns:p14="http://schemas.microsoft.com/office/powerpoint/2010/main" val="37505780"/>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60DB0604-173A-4A70-CB94-B6965EE2639A}"/>
              </a:ext>
            </a:extLst>
          </p:cNvPr>
          <p:cNvSpPr txBox="1"/>
          <p:nvPr/>
        </p:nvSpPr>
        <p:spPr>
          <a:xfrm>
            <a:off x="1865784" y="6309320"/>
            <a:ext cx="8460432" cy="261610"/>
          </a:xfrm>
          <a:prstGeom prst="rect">
            <a:avLst/>
          </a:prstGeom>
          <a:noFill/>
        </p:spPr>
        <p:txBody>
          <a:bodyPr wrap="square">
            <a:spAutoFit/>
          </a:bodyPr>
          <a:lstStyle/>
          <a:p>
            <a:r>
              <a:rPr lang="pt-BR" sz="1100" noProof="0" dirty="0"/>
              <a:t>/</a:t>
            </a:r>
          </a:p>
        </p:txBody>
      </p:sp>
      <p:sp>
        <p:nvSpPr>
          <p:cNvPr id="4" name="CaixaDeTexto 3">
            <a:extLst>
              <a:ext uri="{FF2B5EF4-FFF2-40B4-BE49-F238E27FC236}">
                <a16:creationId xmlns:a16="http://schemas.microsoft.com/office/drawing/2014/main" id="{117B916F-9088-C4D4-4B65-70EB03157391}"/>
              </a:ext>
            </a:extLst>
          </p:cNvPr>
          <p:cNvSpPr txBox="1"/>
          <p:nvPr/>
        </p:nvSpPr>
        <p:spPr>
          <a:xfrm>
            <a:off x="1378634" y="1477108"/>
            <a:ext cx="8848577" cy="3970318"/>
          </a:xfrm>
          <a:prstGeom prst="rect">
            <a:avLst/>
          </a:prstGeom>
          <a:noFill/>
        </p:spPr>
        <p:txBody>
          <a:bodyPr wrap="square">
            <a:spAutoFit/>
          </a:bodyPr>
          <a:lstStyle/>
          <a:p>
            <a:r>
              <a:rPr lang="pt-BR" b="1" dirty="0"/>
              <a:t>TEORIA GERAL DA INFRAÇÃO ADMINISTRATIVA</a:t>
            </a:r>
          </a:p>
          <a:p>
            <a:endParaRPr lang="pt-BR" b="1" dirty="0"/>
          </a:p>
          <a:p>
            <a:r>
              <a:rPr lang="pt-BR" b="1" dirty="0"/>
              <a:t>Conceito de Infração Administrativa</a:t>
            </a:r>
          </a:p>
          <a:p>
            <a:endParaRPr lang="pt-BR" b="1" dirty="0"/>
          </a:p>
          <a:p>
            <a:pPr algn="just"/>
            <a:r>
              <a:rPr lang="pt-BR" dirty="0"/>
              <a:t>Infração administrativa é a conduta praticada por agente público (ou particular sujeito à disciplina administrativa) que viola dever funcional, proibição legal ou normativa, gerando relevância jurídica para a Administração Pública.</a:t>
            </a:r>
          </a:p>
          <a:p>
            <a:pPr algn="just"/>
            <a:r>
              <a:rPr lang="pt-BR" dirty="0"/>
              <a:t>Elementos essenciais:</a:t>
            </a:r>
          </a:p>
          <a:p>
            <a:pPr algn="just"/>
            <a:r>
              <a:rPr lang="pt-BR" dirty="0"/>
              <a:t>Conduta humana (ação ou omissão);</a:t>
            </a:r>
          </a:p>
          <a:p>
            <a:pPr algn="just"/>
            <a:r>
              <a:rPr lang="pt-BR" dirty="0"/>
              <a:t>Violação de dever, proibição ou norma administrativa;</a:t>
            </a:r>
          </a:p>
          <a:p>
            <a:pPr algn="just"/>
            <a:r>
              <a:rPr lang="pt-BR" dirty="0"/>
              <a:t>Relevância jurídica para o interesse público;</a:t>
            </a:r>
          </a:p>
          <a:p>
            <a:pPr algn="just"/>
            <a:r>
              <a:rPr lang="pt-BR" dirty="0"/>
              <a:t>Possibilidade de resposta administrativa (não necessariamente sancionatória).</a:t>
            </a:r>
          </a:p>
          <a:p>
            <a:pPr algn="just"/>
            <a:r>
              <a:rPr lang="pt-BR" dirty="0"/>
              <a:t>Nem toda irregularidade configura infração administrativa sancionável.</a:t>
            </a:r>
          </a:p>
          <a:p>
            <a:pPr marL="342900" indent="-342900" algn="just">
              <a:buAutoNum type="arabicPeriod"/>
            </a:pPr>
            <a:endParaRPr lang="pt-BR" noProof="0" dirty="0"/>
          </a:p>
        </p:txBody>
      </p:sp>
    </p:spTree>
    <p:extLst>
      <p:ext uri="{BB962C8B-B14F-4D97-AF65-F5344CB8AC3E}">
        <p14:creationId xmlns:p14="http://schemas.microsoft.com/office/powerpoint/2010/main" val="1168349852"/>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C6A5198F-511B-C340-1F3D-6124E3EA3F6B}"/>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BF733F3F-5B92-182F-A047-D3D14C182519}"/>
              </a:ext>
            </a:extLst>
          </p:cNvPr>
          <p:cNvSpPr txBox="1"/>
          <p:nvPr/>
        </p:nvSpPr>
        <p:spPr>
          <a:xfrm>
            <a:off x="1865784" y="6309320"/>
            <a:ext cx="8460432" cy="261610"/>
          </a:xfrm>
          <a:prstGeom prst="rect">
            <a:avLst/>
          </a:prstGeom>
          <a:noFill/>
        </p:spPr>
        <p:txBody>
          <a:bodyPr wrap="square">
            <a:spAutoFit/>
          </a:bodyPr>
          <a:lstStyle/>
          <a:p>
            <a:r>
              <a:rPr lang="pt-BR" sz="1100" noProof="0" dirty="0"/>
              <a:t>/</a:t>
            </a:r>
          </a:p>
        </p:txBody>
      </p:sp>
      <p:sp>
        <p:nvSpPr>
          <p:cNvPr id="4" name="CaixaDeTexto 3">
            <a:extLst>
              <a:ext uri="{FF2B5EF4-FFF2-40B4-BE49-F238E27FC236}">
                <a16:creationId xmlns:a16="http://schemas.microsoft.com/office/drawing/2014/main" id="{0F72189A-1B60-06A4-A784-197811045AE4}"/>
              </a:ext>
            </a:extLst>
          </p:cNvPr>
          <p:cNvSpPr txBox="1"/>
          <p:nvPr/>
        </p:nvSpPr>
        <p:spPr>
          <a:xfrm>
            <a:off x="1378634" y="1477108"/>
            <a:ext cx="8848577" cy="4524315"/>
          </a:xfrm>
          <a:prstGeom prst="rect">
            <a:avLst/>
          </a:prstGeom>
          <a:noFill/>
        </p:spPr>
        <p:txBody>
          <a:bodyPr wrap="square">
            <a:spAutoFit/>
          </a:bodyPr>
          <a:lstStyle/>
          <a:p>
            <a:pPr algn="just"/>
            <a:r>
              <a:rPr lang="pt-BR" dirty="0"/>
              <a:t>Infração Administrativa x Irregularidade</a:t>
            </a:r>
          </a:p>
          <a:p>
            <a:pPr algn="just"/>
            <a:r>
              <a:rPr lang="pt-BR" dirty="0"/>
              <a:t>É fundamental distinguir infração administrativa de mera irregularidade ou impropriedade formal.</a:t>
            </a:r>
          </a:p>
          <a:p>
            <a:pPr algn="just"/>
            <a:r>
              <a:rPr lang="pt-BR" dirty="0"/>
              <a:t>Infração administrativa:</a:t>
            </a:r>
          </a:p>
          <a:p>
            <a:pPr marL="1200150" lvl="2" indent="-285750" algn="just">
              <a:buFont typeface="Arial" panose="020B0604020202020204" pitchFamily="34" charset="0"/>
              <a:buChar char="•"/>
            </a:pPr>
            <a:r>
              <a:rPr lang="pt-BR" dirty="0"/>
              <a:t>Possui relevância material;</a:t>
            </a:r>
          </a:p>
          <a:p>
            <a:pPr marL="1200150" lvl="2" indent="-285750" algn="just">
              <a:buFont typeface="Arial" panose="020B0604020202020204" pitchFamily="34" charset="0"/>
              <a:buChar char="•"/>
            </a:pPr>
            <a:r>
              <a:rPr lang="pt-BR" dirty="0"/>
              <a:t>Afeta o interesse público ou o regular funcionamento da Administração;</a:t>
            </a:r>
          </a:p>
          <a:p>
            <a:pPr marL="1200150" lvl="2" indent="-285750" algn="just">
              <a:buFont typeface="Arial" panose="020B0604020202020204" pitchFamily="34" charset="0"/>
              <a:buChar char="•"/>
            </a:pPr>
            <a:r>
              <a:rPr lang="pt-BR" dirty="0"/>
              <a:t>Pode ensejar responsabilização.</a:t>
            </a:r>
          </a:p>
          <a:p>
            <a:pPr marL="1200150" lvl="2" indent="-285750" algn="just">
              <a:buFont typeface="Arial" panose="020B0604020202020204" pitchFamily="34" charset="0"/>
              <a:buChar char="•"/>
            </a:pPr>
            <a:endParaRPr lang="pt-BR" dirty="0"/>
          </a:p>
          <a:p>
            <a:pPr algn="just"/>
            <a:r>
              <a:rPr lang="pt-BR" dirty="0"/>
              <a:t>Irregularidade / impropriedade formal:</a:t>
            </a:r>
          </a:p>
          <a:p>
            <a:pPr algn="just"/>
            <a:endParaRPr lang="pt-BR" dirty="0"/>
          </a:p>
          <a:p>
            <a:pPr marL="1200150" lvl="2" indent="-285750" algn="just">
              <a:buFont typeface="Arial" panose="020B0604020202020204" pitchFamily="34" charset="0"/>
              <a:buChar char="•"/>
            </a:pPr>
            <a:r>
              <a:rPr lang="pt-BR" dirty="0"/>
              <a:t>Falha formal ou procedimental;</a:t>
            </a:r>
          </a:p>
          <a:p>
            <a:pPr marL="1200150" lvl="2" indent="-285750" algn="just">
              <a:buFont typeface="Arial" panose="020B0604020202020204" pitchFamily="34" charset="0"/>
              <a:buChar char="•"/>
            </a:pPr>
            <a:r>
              <a:rPr lang="pt-BR" dirty="0"/>
              <a:t>Ausência de dano, má-fé ou lesividade relevante;</a:t>
            </a:r>
          </a:p>
          <a:p>
            <a:pPr marL="1200150" lvl="2" indent="-285750" algn="just">
              <a:buFont typeface="Arial" panose="020B0604020202020204" pitchFamily="34" charset="0"/>
              <a:buChar char="•"/>
            </a:pPr>
            <a:endParaRPr lang="pt-BR" dirty="0"/>
          </a:p>
          <a:p>
            <a:pPr algn="just"/>
            <a:r>
              <a:rPr lang="pt-BR" dirty="0"/>
              <a:t>Deve ser saneada, não punida.</a:t>
            </a:r>
          </a:p>
          <a:p>
            <a:pPr algn="just"/>
            <a:r>
              <a:rPr lang="pt-BR" dirty="0"/>
              <a:t>O Direito Administrativo Sancionador não se ocupa de falhas irrelevantes.</a:t>
            </a:r>
          </a:p>
          <a:p>
            <a:pPr marL="342900" indent="-342900" algn="just">
              <a:buAutoNum type="arabicPeriod"/>
            </a:pPr>
            <a:endParaRPr lang="pt-BR" noProof="0" dirty="0"/>
          </a:p>
        </p:txBody>
      </p:sp>
    </p:spTree>
    <p:extLst>
      <p:ext uri="{BB962C8B-B14F-4D97-AF65-F5344CB8AC3E}">
        <p14:creationId xmlns:p14="http://schemas.microsoft.com/office/powerpoint/2010/main" val="2944008212"/>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lo apresentação de slides professores" id="{E95EED03-ADD0-4012-A915-094D418499CC}" vid="{06584B7B-B318-4235-8355-7C21A3047210}"/>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5.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6.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7.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8.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9.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0.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1.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2.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3.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4.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5.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6.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7.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8.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9.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0.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1.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2.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3.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4.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5.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6.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7.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8.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9.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0.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1.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2.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3.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4.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5.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6.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3358</TotalTime>
  <Words>4542</Words>
  <Application>Microsoft Office PowerPoint</Application>
  <PresentationFormat>Widescreen</PresentationFormat>
  <Paragraphs>856</Paragraphs>
  <Slides>64</Slides>
  <Notes>55</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64</vt:i4>
      </vt:variant>
    </vt:vector>
  </HeadingPairs>
  <TitlesOfParts>
    <vt:vector size="71" baseType="lpstr">
      <vt:lpstr>Arial</vt:lpstr>
      <vt:lpstr>Arial Black</vt:lpstr>
      <vt:lpstr>Calibri</vt:lpstr>
      <vt:lpstr>Calibri Light</vt:lpstr>
      <vt:lpstr>NewsGoth BT</vt:lpstr>
      <vt:lpstr>Wingdings</vt:lpstr>
      <vt:lpstr>Tema do Office</vt:lpstr>
      <vt:lpstr>Apresentação do PowerPoint</vt:lpstr>
      <vt:lpstr>Apresentação do PowerPoint</vt:lpstr>
      <vt:lpstr>Apresentação do PowerPoint</vt:lpstr>
      <vt:lpstr>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 </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Usuário</dc:creator>
  <cp:lastModifiedBy>Marcianita Lopata de Lima</cp:lastModifiedBy>
  <cp:revision>44</cp:revision>
  <dcterms:created xsi:type="dcterms:W3CDTF">2021-01-15T17:03:51Z</dcterms:created>
  <dcterms:modified xsi:type="dcterms:W3CDTF">2026-02-09T17:59:38Z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a3109f4-136f-47e3-86d6-c3456c78e412_Enabled">
    <vt:lpwstr>true</vt:lpwstr>
  </property>
  <property fmtid="{D5CDD505-2E9C-101B-9397-08002B2CF9AE}" pid="3" name="MSIP_Label_2a3109f4-136f-47e3-86d6-c3456c78e412_SetDate">
    <vt:lpwstr>2023-03-14T00:46:03Z</vt:lpwstr>
  </property>
  <property fmtid="{D5CDD505-2E9C-101B-9397-08002B2CF9AE}" pid="4" name="MSIP_Label_2a3109f4-136f-47e3-86d6-c3456c78e412_Method">
    <vt:lpwstr>Privileged</vt:lpwstr>
  </property>
  <property fmtid="{D5CDD505-2E9C-101B-9397-08002B2CF9AE}" pid="5" name="MSIP_Label_2a3109f4-136f-47e3-86d6-c3456c78e412_Name">
    <vt:lpwstr>Público</vt:lpwstr>
  </property>
  <property fmtid="{D5CDD505-2E9C-101B-9397-08002B2CF9AE}" pid="6" name="MSIP_Label_2a3109f4-136f-47e3-86d6-c3456c78e412_SiteId">
    <vt:lpwstr>d6ab08d1-7c42-4d1f-ac22-3a998577bde8</vt:lpwstr>
  </property>
  <property fmtid="{D5CDD505-2E9C-101B-9397-08002B2CF9AE}" pid="7" name="MSIP_Label_2a3109f4-136f-47e3-86d6-c3456c78e412_ActionId">
    <vt:lpwstr>b91f4095-c420-40f8-ba0b-d56f250686c5</vt:lpwstr>
  </property>
  <property fmtid="{D5CDD505-2E9C-101B-9397-08002B2CF9AE}" pid="8" name="MSIP_Label_2a3109f4-136f-47e3-86d6-c3456c78e412_ContentBits">
    <vt:lpwstr>0</vt:lpwstr>
  </property>
</Properties>
</file>